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5" r:id="rId32"/>
    <p:sldId id="287" r:id="rId33"/>
    <p:sldId id="288" r:id="rId34"/>
    <p:sldId id="289" r:id="rId35"/>
    <p:sldId id="290" r:id="rId36"/>
    <p:sldId id="291" r:id="rId37"/>
    <p:sldId id="378" r:id="rId38"/>
    <p:sldId id="292" r:id="rId39"/>
    <p:sldId id="293" r:id="rId40"/>
    <p:sldId id="388" r:id="rId41"/>
    <p:sldId id="390" r:id="rId42"/>
    <p:sldId id="294" r:id="rId43"/>
    <p:sldId id="381" r:id="rId44"/>
    <p:sldId id="382" r:id="rId45"/>
    <p:sldId id="383" r:id="rId46"/>
    <p:sldId id="384" r:id="rId47"/>
    <p:sldId id="385" r:id="rId48"/>
    <p:sldId id="386" r:id="rId49"/>
    <p:sldId id="38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67"/>
    <p:restoredTop sz="94648"/>
  </p:normalViewPr>
  <p:slideViewPr>
    <p:cSldViewPr snapToGrid="0">
      <p:cViewPr varScale="1">
        <p:scale>
          <a:sx n="117" d="100"/>
          <a:sy n="117" d="100"/>
        </p:scale>
        <p:origin x="6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99499-30C8-91B8-F3FB-6EF992290F8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2BA3F3F-FED3-E734-F978-93AC74ED2A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A05F3BD-AF7F-ED0F-9099-18A7ECD65404}"/>
              </a:ext>
            </a:extLst>
          </p:cNvPr>
          <p:cNvSpPr>
            <a:spLocks noGrp="1"/>
          </p:cNvSpPr>
          <p:nvPr>
            <p:ph type="dt" sz="half" idx="10"/>
          </p:nvPr>
        </p:nvSpPr>
        <p:spPr/>
        <p:txBody>
          <a:bodyPr/>
          <a:lstStyle/>
          <a:p>
            <a:fld id="{3F7B5063-BB96-A44A-B046-0EBB56661188}" type="datetimeFigureOut">
              <a:rPr lang="en-US" smtClean="0"/>
              <a:t>12/2/23</a:t>
            </a:fld>
            <a:endParaRPr lang="en-US"/>
          </a:p>
        </p:txBody>
      </p:sp>
      <p:sp>
        <p:nvSpPr>
          <p:cNvPr id="5" name="Footer Placeholder 4">
            <a:extLst>
              <a:ext uri="{FF2B5EF4-FFF2-40B4-BE49-F238E27FC236}">
                <a16:creationId xmlns:a16="http://schemas.microsoft.com/office/drawing/2014/main" id="{86A611FD-4975-565C-D4B6-D4D6397EB1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5AF0C-6EF3-6DD5-91DE-0DE622CB559B}"/>
              </a:ext>
            </a:extLst>
          </p:cNvPr>
          <p:cNvSpPr>
            <a:spLocks noGrp="1"/>
          </p:cNvSpPr>
          <p:nvPr>
            <p:ph type="sldNum" sz="quarter" idx="12"/>
          </p:nvPr>
        </p:nvSpPr>
        <p:spPr/>
        <p:txBody>
          <a:bodyPr/>
          <a:lstStyle/>
          <a:p>
            <a:fld id="{48799357-6EB5-F646-8027-9796C766CC94}" type="slidenum">
              <a:rPr lang="en-US" smtClean="0"/>
              <a:t>‹#›</a:t>
            </a:fld>
            <a:endParaRPr lang="en-US"/>
          </a:p>
        </p:txBody>
      </p:sp>
    </p:spTree>
    <p:extLst>
      <p:ext uri="{BB962C8B-B14F-4D97-AF65-F5344CB8AC3E}">
        <p14:creationId xmlns:p14="http://schemas.microsoft.com/office/powerpoint/2010/main" val="1126628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8EC43-24A9-E192-B1CF-448C963D579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C5AD909-4CE9-C1BD-B2DC-B4F49EA724A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FE4959E-08E1-206A-69A5-99DE29D819F1}"/>
              </a:ext>
            </a:extLst>
          </p:cNvPr>
          <p:cNvSpPr>
            <a:spLocks noGrp="1"/>
          </p:cNvSpPr>
          <p:nvPr>
            <p:ph type="dt" sz="half" idx="10"/>
          </p:nvPr>
        </p:nvSpPr>
        <p:spPr/>
        <p:txBody>
          <a:bodyPr/>
          <a:lstStyle/>
          <a:p>
            <a:fld id="{3F7B5063-BB96-A44A-B046-0EBB56661188}" type="datetimeFigureOut">
              <a:rPr lang="en-US" smtClean="0"/>
              <a:t>12/2/23</a:t>
            </a:fld>
            <a:endParaRPr lang="en-US"/>
          </a:p>
        </p:txBody>
      </p:sp>
      <p:sp>
        <p:nvSpPr>
          <p:cNvPr id="5" name="Footer Placeholder 4">
            <a:extLst>
              <a:ext uri="{FF2B5EF4-FFF2-40B4-BE49-F238E27FC236}">
                <a16:creationId xmlns:a16="http://schemas.microsoft.com/office/drawing/2014/main" id="{8C9BB883-713F-25A5-1C0A-2387C15B12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8E7B6-A110-13A7-7354-5611DDDBA0AD}"/>
              </a:ext>
            </a:extLst>
          </p:cNvPr>
          <p:cNvSpPr>
            <a:spLocks noGrp="1"/>
          </p:cNvSpPr>
          <p:nvPr>
            <p:ph type="sldNum" sz="quarter" idx="12"/>
          </p:nvPr>
        </p:nvSpPr>
        <p:spPr/>
        <p:txBody>
          <a:bodyPr/>
          <a:lstStyle/>
          <a:p>
            <a:fld id="{48799357-6EB5-F646-8027-9796C766CC94}" type="slidenum">
              <a:rPr lang="en-US" smtClean="0"/>
              <a:t>‹#›</a:t>
            </a:fld>
            <a:endParaRPr lang="en-US"/>
          </a:p>
        </p:txBody>
      </p:sp>
    </p:spTree>
    <p:extLst>
      <p:ext uri="{BB962C8B-B14F-4D97-AF65-F5344CB8AC3E}">
        <p14:creationId xmlns:p14="http://schemas.microsoft.com/office/powerpoint/2010/main" val="2376078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1F9F18-4316-8D34-1293-8DAD135040D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F5FE707-5994-ED17-212B-817BC503BF7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CC339CC-CB5A-AB6A-0B83-5ECBEF8BDA7D}"/>
              </a:ext>
            </a:extLst>
          </p:cNvPr>
          <p:cNvSpPr>
            <a:spLocks noGrp="1"/>
          </p:cNvSpPr>
          <p:nvPr>
            <p:ph type="dt" sz="half" idx="10"/>
          </p:nvPr>
        </p:nvSpPr>
        <p:spPr/>
        <p:txBody>
          <a:bodyPr/>
          <a:lstStyle/>
          <a:p>
            <a:fld id="{3F7B5063-BB96-A44A-B046-0EBB56661188}" type="datetimeFigureOut">
              <a:rPr lang="en-US" smtClean="0"/>
              <a:t>12/2/23</a:t>
            </a:fld>
            <a:endParaRPr lang="en-US"/>
          </a:p>
        </p:txBody>
      </p:sp>
      <p:sp>
        <p:nvSpPr>
          <p:cNvPr id="5" name="Footer Placeholder 4">
            <a:extLst>
              <a:ext uri="{FF2B5EF4-FFF2-40B4-BE49-F238E27FC236}">
                <a16:creationId xmlns:a16="http://schemas.microsoft.com/office/drawing/2014/main" id="{D5C9F8C5-D832-B16E-9541-D4B662763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9A58DE-3BF2-0A3B-9443-F556FD4CBB57}"/>
              </a:ext>
            </a:extLst>
          </p:cNvPr>
          <p:cNvSpPr>
            <a:spLocks noGrp="1"/>
          </p:cNvSpPr>
          <p:nvPr>
            <p:ph type="sldNum" sz="quarter" idx="12"/>
          </p:nvPr>
        </p:nvSpPr>
        <p:spPr/>
        <p:txBody>
          <a:bodyPr/>
          <a:lstStyle/>
          <a:p>
            <a:fld id="{48799357-6EB5-F646-8027-9796C766CC94}" type="slidenum">
              <a:rPr lang="en-US" smtClean="0"/>
              <a:t>‹#›</a:t>
            </a:fld>
            <a:endParaRPr lang="en-US"/>
          </a:p>
        </p:txBody>
      </p:sp>
    </p:spTree>
    <p:extLst>
      <p:ext uri="{BB962C8B-B14F-4D97-AF65-F5344CB8AC3E}">
        <p14:creationId xmlns:p14="http://schemas.microsoft.com/office/powerpoint/2010/main" val="1003068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DD3F-C06A-C5B1-C151-CE0C809C51E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F28A23A-2BF0-5352-9B86-65837F183C4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AFAD8C2-1EA8-CA9C-6464-D97EFE2D37C8}"/>
              </a:ext>
            </a:extLst>
          </p:cNvPr>
          <p:cNvSpPr>
            <a:spLocks noGrp="1"/>
          </p:cNvSpPr>
          <p:nvPr>
            <p:ph type="dt" sz="half" idx="10"/>
          </p:nvPr>
        </p:nvSpPr>
        <p:spPr/>
        <p:txBody>
          <a:bodyPr/>
          <a:lstStyle/>
          <a:p>
            <a:fld id="{3F7B5063-BB96-A44A-B046-0EBB56661188}" type="datetimeFigureOut">
              <a:rPr lang="en-US" smtClean="0"/>
              <a:t>12/2/23</a:t>
            </a:fld>
            <a:endParaRPr lang="en-US"/>
          </a:p>
        </p:txBody>
      </p:sp>
      <p:sp>
        <p:nvSpPr>
          <p:cNvPr id="5" name="Footer Placeholder 4">
            <a:extLst>
              <a:ext uri="{FF2B5EF4-FFF2-40B4-BE49-F238E27FC236}">
                <a16:creationId xmlns:a16="http://schemas.microsoft.com/office/drawing/2014/main" id="{55A30E26-E4A1-E03F-5001-E16E6B811A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68EFF3-BD48-7C92-6C80-C93910826C5E}"/>
              </a:ext>
            </a:extLst>
          </p:cNvPr>
          <p:cNvSpPr>
            <a:spLocks noGrp="1"/>
          </p:cNvSpPr>
          <p:nvPr>
            <p:ph type="sldNum" sz="quarter" idx="12"/>
          </p:nvPr>
        </p:nvSpPr>
        <p:spPr/>
        <p:txBody>
          <a:bodyPr/>
          <a:lstStyle/>
          <a:p>
            <a:fld id="{48799357-6EB5-F646-8027-9796C766CC94}" type="slidenum">
              <a:rPr lang="en-US" smtClean="0"/>
              <a:t>‹#›</a:t>
            </a:fld>
            <a:endParaRPr lang="en-US"/>
          </a:p>
        </p:txBody>
      </p:sp>
    </p:spTree>
    <p:extLst>
      <p:ext uri="{BB962C8B-B14F-4D97-AF65-F5344CB8AC3E}">
        <p14:creationId xmlns:p14="http://schemas.microsoft.com/office/powerpoint/2010/main" val="3782447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A4E29-3274-430F-47D1-FA0A8B265EA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C5643D8-CE04-0CC8-C432-B4489576B3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329E617-DF64-58A9-1599-2522CB305470}"/>
              </a:ext>
            </a:extLst>
          </p:cNvPr>
          <p:cNvSpPr>
            <a:spLocks noGrp="1"/>
          </p:cNvSpPr>
          <p:nvPr>
            <p:ph type="dt" sz="half" idx="10"/>
          </p:nvPr>
        </p:nvSpPr>
        <p:spPr/>
        <p:txBody>
          <a:bodyPr/>
          <a:lstStyle/>
          <a:p>
            <a:fld id="{3F7B5063-BB96-A44A-B046-0EBB56661188}" type="datetimeFigureOut">
              <a:rPr lang="en-US" smtClean="0"/>
              <a:t>12/2/23</a:t>
            </a:fld>
            <a:endParaRPr lang="en-US"/>
          </a:p>
        </p:txBody>
      </p:sp>
      <p:sp>
        <p:nvSpPr>
          <p:cNvPr id="5" name="Footer Placeholder 4">
            <a:extLst>
              <a:ext uri="{FF2B5EF4-FFF2-40B4-BE49-F238E27FC236}">
                <a16:creationId xmlns:a16="http://schemas.microsoft.com/office/drawing/2014/main" id="{5EECACCF-8645-6556-9185-2149DDCBA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2071EB-EF4E-3D1A-0989-42A8133A4D60}"/>
              </a:ext>
            </a:extLst>
          </p:cNvPr>
          <p:cNvSpPr>
            <a:spLocks noGrp="1"/>
          </p:cNvSpPr>
          <p:nvPr>
            <p:ph type="sldNum" sz="quarter" idx="12"/>
          </p:nvPr>
        </p:nvSpPr>
        <p:spPr/>
        <p:txBody>
          <a:bodyPr/>
          <a:lstStyle/>
          <a:p>
            <a:fld id="{48799357-6EB5-F646-8027-9796C766CC94}" type="slidenum">
              <a:rPr lang="en-US" smtClean="0"/>
              <a:t>‹#›</a:t>
            </a:fld>
            <a:endParaRPr lang="en-US"/>
          </a:p>
        </p:txBody>
      </p:sp>
    </p:spTree>
    <p:extLst>
      <p:ext uri="{BB962C8B-B14F-4D97-AF65-F5344CB8AC3E}">
        <p14:creationId xmlns:p14="http://schemas.microsoft.com/office/powerpoint/2010/main" val="470471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BD84-85AD-F8A2-A6FC-D37991D81A8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2583186-214B-F2EB-1879-8A67CDB986C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B02861A-A7D1-B602-9313-549FC42F02D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ADBA75A-C74B-3BDE-2E16-270F339FC802}"/>
              </a:ext>
            </a:extLst>
          </p:cNvPr>
          <p:cNvSpPr>
            <a:spLocks noGrp="1"/>
          </p:cNvSpPr>
          <p:nvPr>
            <p:ph type="dt" sz="half" idx="10"/>
          </p:nvPr>
        </p:nvSpPr>
        <p:spPr/>
        <p:txBody>
          <a:bodyPr/>
          <a:lstStyle/>
          <a:p>
            <a:fld id="{3F7B5063-BB96-A44A-B046-0EBB56661188}" type="datetimeFigureOut">
              <a:rPr lang="en-US" smtClean="0"/>
              <a:t>12/2/23</a:t>
            </a:fld>
            <a:endParaRPr lang="en-US"/>
          </a:p>
        </p:txBody>
      </p:sp>
      <p:sp>
        <p:nvSpPr>
          <p:cNvPr id="6" name="Footer Placeholder 5">
            <a:extLst>
              <a:ext uri="{FF2B5EF4-FFF2-40B4-BE49-F238E27FC236}">
                <a16:creationId xmlns:a16="http://schemas.microsoft.com/office/drawing/2014/main" id="{1D9BBAE5-FD61-F420-3E80-7C8E639A4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23D727-DEE7-E5BC-7AC2-5C6A2D5BF82D}"/>
              </a:ext>
            </a:extLst>
          </p:cNvPr>
          <p:cNvSpPr>
            <a:spLocks noGrp="1"/>
          </p:cNvSpPr>
          <p:nvPr>
            <p:ph type="sldNum" sz="quarter" idx="12"/>
          </p:nvPr>
        </p:nvSpPr>
        <p:spPr/>
        <p:txBody>
          <a:bodyPr/>
          <a:lstStyle/>
          <a:p>
            <a:fld id="{48799357-6EB5-F646-8027-9796C766CC94}" type="slidenum">
              <a:rPr lang="en-US" smtClean="0"/>
              <a:t>‹#›</a:t>
            </a:fld>
            <a:endParaRPr lang="en-US"/>
          </a:p>
        </p:txBody>
      </p:sp>
    </p:spTree>
    <p:extLst>
      <p:ext uri="{BB962C8B-B14F-4D97-AF65-F5344CB8AC3E}">
        <p14:creationId xmlns:p14="http://schemas.microsoft.com/office/powerpoint/2010/main" val="4016430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82140-A41D-D2FA-C9A0-1244BDABF1A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EC1FA95-E0B4-1D41-1D22-DDDDD42720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65D424B-28B4-E4FD-E50E-59C4F3488CE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772004F-B77A-4D20-B476-AB51174FE2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419C211-DFD5-9943-C015-B6A6CF67DEF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3E11692-EC9A-8CE1-8073-EE309487A33E}"/>
              </a:ext>
            </a:extLst>
          </p:cNvPr>
          <p:cNvSpPr>
            <a:spLocks noGrp="1"/>
          </p:cNvSpPr>
          <p:nvPr>
            <p:ph type="dt" sz="half" idx="10"/>
          </p:nvPr>
        </p:nvSpPr>
        <p:spPr/>
        <p:txBody>
          <a:bodyPr/>
          <a:lstStyle/>
          <a:p>
            <a:fld id="{3F7B5063-BB96-A44A-B046-0EBB56661188}" type="datetimeFigureOut">
              <a:rPr lang="en-US" smtClean="0"/>
              <a:t>12/2/23</a:t>
            </a:fld>
            <a:endParaRPr lang="en-US"/>
          </a:p>
        </p:txBody>
      </p:sp>
      <p:sp>
        <p:nvSpPr>
          <p:cNvPr id="8" name="Footer Placeholder 7">
            <a:extLst>
              <a:ext uri="{FF2B5EF4-FFF2-40B4-BE49-F238E27FC236}">
                <a16:creationId xmlns:a16="http://schemas.microsoft.com/office/drawing/2014/main" id="{0E7479AB-3EEB-9EBE-AF86-74ADF5E82E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6048FD-8979-492E-EFB0-2C7BF9C9BE05}"/>
              </a:ext>
            </a:extLst>
          </p:cNvPr>
          <p:cNvSpPr>
            <a:spLocks noGrp="1"/>
          </p:cNvSpPr>
          <p:nvPr>
            <p:ph type="sldNum" sz="quarter" idx="12"/>
          </p:nvPr>
        </p:nvSpPr>
        <p:spPr/>
        <p:txBody>
          <a:bodyPr/>
          <a:lstStyle/>
          <a:p>
            <a:fld id="{48799357-6EB5-F646-8027-9796C766CC94}" type="slidenum">
              <a:rPr lang="en-US" smtClean="0"/>
              <a:t>‹#›</a:t>
            </a:fld>
            <a:endParaRPr lang="en-US"/>
          </a:p>
        </p:txBody>
      </p:sp>
    </p:spTree>
    <p:extLst>
      <p:ext uri="{BB962C8B-B14F-4D97-AF65-F5344CB8AC3E}">
        <p14:creationId xmlns:p14="http://schemas.microsoft.com/office/powerpoint/2010/main" val="3929197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73156-42B6-D7EA-5314-D35360CC972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F1BE7AE-2EB4-D01E-9BB7-4E099204B3B0}"/>
              </a:ext>
            </a:extLst>
          </p:cNvPr>
          <p:cNvSpPr>
            <a:spLocks noGrp="1"/>
          </p:cNvSpPr>
          <p:nvPr>
            <p:ph type="dt" sz="half" idx="10"/>
          </p:nvPr>
        </p:nvSpPr>
        <p:spPr/>
        <p:txBody>
          <a:bodyPr/>
          <a:lstStyle/>
          <a:p>
            <a:fld id="{3F7B5063-BB96-A44A-B046-0EBB56661188}" type="datetimeFigureOut">
              <a:rPr lang="en-US" smtClean="0"/>
              <a:t>12/2/23</a:t>
            </a:fld>
            <a:endParaRPr lang="en-US"/>
          </a:p>
        </p:txBody>
      </p:sp>
      <p:sp>
        <p:nvSpPr>
          <p:cNvPr id="4" name="Footer Placeholder 3">
            <a:extLst>
              <a:ext uri="{FF2B5EF4-FFF2-40B4-BE49-F238E27FC236}">
                <a16:creationId xmlns:a16="http://schemas.microsoft.com/office/drawing/2014/main" id="{A0721EFE-D1EB-A5AD-E738-051331B206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35AB33-C30B-CAE5-5ABB-309A888D2245}"/>
              </a:ext>
            </a:extLst>
          </p:cNvPr>
          <p:cNvSpPr>
            <a:spLocks noGrp="1"/>
          </p:cNvSpPr>
          <p:nvPr>
            <p:ph type="sldNum" sz="quarter" idx="12"/>
          </p:nvPr>
        </p:nvSpPr>
        <p:spPr/>
        <p:txBody>
          <a:bodyPr/>
          <a:lstStyle/>
          <a:p>
            <a:fld id="{48799357-6EB5-F646-8027-9796C766CC94}" type="slidenum">
              <a:rPr lang="en-US" smtClean="0"/>
              <a:t>‹#›</a:t>
            </a:fld>
            <a:endParaRPr lang="en-US"/>
          </a:p>
        </p:txBody>
      </p:sp>
    </p:spTree>
    <p:extLst>
      <p:ext uri="{BB962C8B-B14F-4D97-AF65-F5344CB8AC3E}">
        <p14:creationId xmlns:p14="http://schemas.microsoft.com/office/powerpoint/2010/main" val="2911551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98E889-AD88-531B-6109-623B5AF9B23B}"/>
              </a:ext>
            </a:extLst>
          </p:cNvPr>
          <p:cNvSpPr>
            <a:spLocks noGrp="1"/>
          </p:cNvSpPr>
          <p:nvPr>
            <p:ph type="dt" sz="half" idx="10"/>
          </p:nvPr>
        </p:nvSpPr>
        <p:spPr/>
        <p:txBody>
          <a:bodyPr/>
          <a:lstStyle/>
          <a:p>
            <a:fld id="{3F7B5063-BB96-A44A-B046-0EBB56661188}" type="datetimeFigureOut">
              <a:rPr lang="en-US" smtClean="0"/>
              <a:t>12/2/23</a:t>
            </a:fld>
            <a:endParaRPr lang="en-US"/>
          </a:p>
        </p:txBody>
      </p:sp>
      <p:sp>
        <p:nvSpPr>
          <p:cNvPr id="3" name="Footer Placeholder 2">
            <a:extLst>
              <a:ext uri="{FF2B5EF4-FFF2-40B4-BE49-F238E27FC236}">
                <a16:creationId xmlns:a16="http://schemas.microsoft.com/office/drawing/2014/main" id="{936F8EC4-DDE6-2439-8485-C3696CB07A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09E4CA-5492-572E-144A-C0FA16A95303}"/>
              </a:ext>
            </a:extLst>
          </p:cNvPr>
          <p:cNvSpPr>
            <a:spLocks noGrp="1"/>
          </p:cNvSpPr>
          <p:nvPr>
            <p:ph type="sldNum" sz="quarter" idx="12"/>
          </p:nvPr>
        </p:nvSpPr>
        <p:spPr/>
        <p:txBody>
          <a:bodyPr/>
          <a:lstStyle/>
          <a:p>
            <a:fld id="{48799357-6EB5-F646-8027-9796C766CC94}" type="slidenum">
              <a:rPr lang="en-US" smtClean="0"/>
              <a:t>‹#›</a:t>
            </a:fld>
            <a:endParaRPr lang="en-US"/>
          </a:p>
        </p:txBody>
      </p:sp>
    </p:spTree>
    <p:extLst>
      <p:ext uri="{BB962C8B-B14F-4D97-AF65-F5344CB8AC3E}">
        <p14:creationId xmlns:p14="http://schemas.microsoft.com/office/powerpoint/2010/main" val="3314620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FE2D7-D7D4-0036-2AC5-839C32C5054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C938F70-3FD0-31B6-79A7-FB9CEC1AEF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E0B746E-2DB8-1EEC-B4BA-2A7FB304A6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910A15E-941B-D197-B586-CD0D76B7B1A5}"/>
              </a:ext>
            </a:extLst>
          </p:cNvPr>
          <p:cNvSpPr>
            <a:spLocks noGrp="1"/>
          </p:cNvSpPr>
          <p:nvPr>
            <p:ph type="dt" sz="half" idx="10"/>
          </p:nvPr>
        </p:nvSpPr>
        <p:spPr/>
        <p:txBody>
          <a:bodyPr/>
          <a:lstStyle/>
          <a:p>
            <a:fld id="{3F7B5063-BB96-A44A-B046-0EBB56661188}" type="datetimeFigureOut">
              <a:rPr lang="en-US" smtClean="0"/>
              <a:t>12/2/23</a:t>
            </a:fld>
            <a:endParaRPr lang="en-US"/>
          </a:p>
        </p:txBody>
      </p:sp>
      <p:sp>
        <p:nvSpPr>
          <p:cNvPr id="6" name="Footer Placeholder 5">
            <a:extLst>
              <a:ext uri="{FF2B5EF4-FFF2-40B4-BE49-F238E27FC236}">
                <a16:creationId xmlns:a16="http://schemas.microsoft.com/office/drawing/2014/main" id="{DD2A274D-BCAC-B741-4D4B-1697B4F34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AEF3E1-0D4D-3D7D-8769-450B1D48917C}"/>
              </a:ext>
            </a:extLst>
          </p:cNvPr>
          <p:cNvSpPr>
            <a:spLocks noGrp="1"/>
          </p:cNvSpPr>
          <p:nvPr>
            <p:ph type="sldNum" sz="quarter" idx="12"/>
          </p:nvPr>
        </p:nvSpPr>
        <p:spPr/>
        <p:txBody>
          <a:bodyPr/>
          <a:lstStyle/>
          <a:p>
            <a:fld id="{48799357-6EB5-F646-8027-9796C766CC94}" type="slidenum">
              <a:rPr lang="en-US" smtClean="0"/>
              <a:t>‹#›</a:t>
            </a:fld>
            <a:endParaRPr lang="en-US"/>
          </a:p>
        </p:txBody>
      </p:sp>
    </p:spTree>
    <p:extLst>
      <p:ext uri="{BB962C8B-B14F-4D97-AF65-F5344CB8AC3E}">
        <p14:creationId xmlns:p14="http://schemas.microsoft.com/office/powerpoint/2010/main" val="206255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1334-1DA7-1528-FDA8-B6BED523C95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227C07F-3537-6524-9DFE-A7AD024E6B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3A3CF6-B72D-E2B5-6082-ED78BDA92A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91AEBF1-A090-5987-19DF-E6435B6DB1A1}"/>
              </a:ext>
            </a:extLst>
          </p:cNvPr>
          <p:cNvSpPr>
            <a:spLocks noGrp="1"/>
          </p:cNvSpPr>
          <p:nvPr>
            <p:ph type="dt" sz="half" idx="10"/>
          </p:nvPr>
        </p:nvSpPr>
        <p:spPr/>
        <p:txBody>
          <a:bodyPr/>
          <a:lstStyle/>
          <a:p>
            <a:fld id="{3F7B5063-BB96-A44A-B046-0EBB56661188}" type="datetimeFigureOut">
              <a:rPr lang="en-US" smtClean="0"/>
              <a:t>12/2/23</a:t>
            </a:fld>
            <a:endParaRPr lang="en-US"/>
          </a:p>
        </p:txBody>
      </p:sp>
      <p:sp>
        <p:nvSpPr>
          <p:cNvPr id="6" name="Footer Placeholder 5">
            <a:extLst>
              <a:ext uri="{FF2B5EF4-FFF2-40B4-BE49-F238E27FC236}">
                <a16:creationId xmlns:a16="http://schemas.microsoft.com/office/drawing/2014/main" id="{85BFA34A-D314-6A9E-BF28-8BBBD073B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F2CEF6-8535-7847-6C01-CBACBEAE1735}"/>
              </a:ext>
            </a:extLst>
          </p:cNvPr>
          <p:cNvSpPr>
            <a:spLocks noGrp="1"/>
          </p:cNvSpPr>
          <p:nvPr>
            <p:ph type="sldNum" sz="quarter" idx="12"/>
          </p:nvPr>
        </p:nvSpPr>
        <p:spPr/>
        <p:txBody>
          <a:bodyPr/>
          <a:lstStyle/>
          <a:p>
            <a:fld id="{48799357-6EB5-F646-8027-9796C766CC94}" type="slidenum">
              <a:rPr lang="en-US" smtClean="0"/>
              <a:t>‹#›</a:t>
            </a:fld>
            <a:endParaRPr lang="en-US"/>
          </a:p>
        </p:txBody>
      </p:sp>
    </p:spTree>
    <p:extLst>
      <p:ext uri="{BB962C8B-B14F-4D97-AF65-F5344CB8AC3E}">
        <p14:creationId xmlns:p14="http://schemas.microsoft.com/office/powerpoint/2010/main" val="2112488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493740-024F-47B8-8292-B909D12E75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A3F5632-BEB5-419C-D566-DEFCA70AAA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B8D69BA-EA18-056B-A6C4-D6AE782F36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7B5063-BB96-A44A-B046-0EBB56661188}" type="datetimeFigureOut">
              <a:rPr lang="en-US" smtClean="0"/>
              <a:t>12/2/23</a:t>
            </a:fld>
            <a:endParaRPr lang="en-US"/>
          </a:p>
        </p:txBody>
      </p:sp>
      <p:sp>
        <p:nvSpPr>
          <p:cNvPr id="5" name="Footer Placeholder 4">
            <a:extLst>
              <a:ext uri="{FF2B5EF4-FFF2-40B4-BE49-F238E27FC236}">
                <a16:creationId xmlns:a16="http://schemas.microsoft.com/office/drawing/2014/main" id="{8BD91479-B210-0AA8-0A54-8016C2284D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0E81A3-3A10-C4A0-C33A-3E31A5E27E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799357-6EB5-F646-8027-9796C766CC94}" type="slidenum">
              <a:rPr lang="en-US" smtClean="0"/>
              <a:t>‹#›</a:t>
            </a:fld>
            <a:endParaRPr lang="en-US"/>
          </a:p>
        </p:txBody>
      </p:sp>
    </p:spTree>
    <p:extLst>
      <p:ext uri="{BB962C8B-B14F-4D97-AF65-F5344CB8AC3E}">
        <p14:creationId xmlns:p14="http://schemas.microsoft.com/office/powerpoint/2010/main" val="1791660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kaggle.com/c/denoising-dirty-document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8D23C-C920-CE12-DA50-994BB7C1A23D}"/>
              </a:ext>
            </a:extLst>
          </p:cNvPr>
          <p:cNvSpPr>
            <a:spLocks noGrp="1"/>
          </p:cNvSpPr>
          <p:nvPr>
            <p:ph type="ctrTitle"/>
          </p:nvPr>
        </p:nvSpPr>
        <p:spPr>
          <a:xfrm>
            <a:off x="1752600" y="1122363"/>
            <a:ext cx="8915400" cy="749980"/>
          </a:xfrm>
        </p:spPr>
        <p:txBody>
          <a:bodyPr>
            <a:normAutofit fontScale="90000"/>
          </a:bodyPr>
          <a:lstStyle/>
          <a:p>
            <a:r>
              <a:rPr lang="en-US" dirty="0">
                <a:latin typeface="Times New Roman" panose="02020603050405020304" pitchFamily="18" charset="0"/>
                <a:cs typeface="Times New Roman" panose="02020603050405020304" pitchFamily="18" charset="0"/>
              </a:rPr>
              <a:t>UNIT - III</a:t>
            </a:r>
          </a:p>
        </p:txBody>
      </p:sp>
      <p:sp>
        <p:nvSpPr>
          <p:cNvPr id="3" name="Subtitle 2">
            <a:extLst>
              <a:ext uri="{FF2B5EF4-FFF2-40B4-BE49-F238E27FC236}">
                <a16:creationId xmlns:a16="http://schemas.microsoft.com/office/drawing/2014/main" id="{87024157-9EDF-3D2E-F6CD-DC8CF9186149}"/>
              </a:ext>
            </a:extLst>
          </p:cNvPr>
          <p:cNvSpPr>
            <a:spLocks noGrp="1"/>
          </p:cNvSpPr>
          <p:nvPr>
            <p:ph type="subTitle" idx="1"/>
          </p:nvPr>
        </p:nvSpPr>
        <p:spPr>
          <a:xfrm>
            <a:off x="288758" y="2057400"/>
            <a:ext cx="11489585" cy="3104148"/>
          </a:xfrm>
        </p:spPr>
        <p:txBody>
          <a:bodyPr>
            <a:normAutofit/>
          </a:bodyPr>
          <a:lstStyle/>
          <a:p>
            <a:pPr algn="just"/>
            <a:r>
              <a:rPr lang="en-US" sz="3200" dirty="0">
                <a:latin typeface="Times New Roman" panose="02020603050405020304" pitchFamily="18" charset="0"/>
                <a:cs typeface="Times New Roman" panose="02020603050405020304" pitchFamily="18" charset="0"/>
              </a:rPr>
              <a:t>Introduction, Artificial Neuron, Modelling single neuron in Tensor flow, Neural Networks, Conventional Neural Network, Different Layers of CNN, Convolution layer, Pooling Layer, Recurrent Neural Networks, Long short-term Memory, Gated recurrent unit, Encoders, Auto Encoders, Denoising Auto Encoders, Variational Auto Encoders, Popular CNN model</a:t>
            </a:r>
          </a:p>
        </p:txBody>
      </p:sp>
    </p:spTree>
    <p:extLst>
      <p:ext uri="{BB962C8B-B14F-4D97-AF65-F5344CB8AC3E}">
        <p14:creationId xmlns:p14="http://schemas.microsoft.com/office/powerpoint/2010/main" val="3623827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49BCF-67AF-915E-6BA3-FCE9B484B77D}"/>
              </a:ext>
            </a:extLst>
          </p:cNvPr>
          <p:cNvPicPr>
            <a:picLocks noChangeAspect="1"/>
          </p:cNvPicPr>
          <p:nvPr/>
        </p:nvPicPr>
        <p:blipFill>
          <a:blip r:embed="rId2"/>
          <a:stretch>
            <a:fillRect/>
          </a:stretch>
        </p:blipFill>
        <p:spPr>
          <a:xfrm>
            <a:off x="294045" y="966951"/>
            <a:ext cx="5801955" cy="4130566"/>
          </a:xfrm>
          <a:prstGeom prst="rect">
            <a:avLst/>
          </a:prstGeom>
        </p:spPr>
      </p:pic>
      <p:pic>
        <p:nvPicPr>
          <p:cNvPr id="3" name="Picture 2">
            <a:extLst>
              <a:ext uri="{FF2B5EF4-FFF2-40B4-BE49-F238E27FC236}">
                <a16:creationId xmlns:a16="http://schemas.microsoft.com/office/drawing/2014/main" id="{A9E5E109-4318-66A4-87EE-3F6EDE4111EA}"/>
              </a:ext>
            </a:extLst>
          </p:cNvPr>
          <p:cNvPicPr>
            <a:picLocks noChangeAspect="1"/>
          </p:cNvPicPr>
          <p:nvPr/>
        </p:nvPicPr>
        <p:blipFill>
          <a:blip r:embed="rId3"/>
          <a:stretch>
            <a:fillRect/>
          </a:stretch>
        </p:blipFill>
        <p:spPr>
          <a:xfrm>
            <a:off x="6232634" y="758935"/>
            <a:ext cx="5474576" cy="3803621"/>
          </a:xfrm>
          <a:prstGeom prst="rect">
            <a:avLst/>
          </a:prstGeom>
        </p:spPr>
      </p:pic>
    </p:spTree>
    <p:extLst>
      <p:ext uri="{BB962C8B-B14F-4D97-AF65-F5344CB8AC3E}">
        <p14:creationId xmlns:p14="http://schemas.microsoft.com/office/powerpoint/2010/main" val="1530227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C513FF-81B3-B800-EDD5-832E274A62E2}"/>
              </a:ext>
            </a:extLst>
          </p:cNvPr>
          <p:cNvPicPr>
            <a:picLocks noChangeAspect="1"/>
          </p:cNvPicPr>
          <p:nvPr/>
        </p:nvPicPr>
        <p:blipFill>
          <a:blip r:embed="rId2"/>
          <a:stretch>
            <a:fillRect/>
          </a:stretch>
        </p:blipFill>
        <p:spPr>
          <a:xfrm>
            <a:off x="0" y="835133"/>
            <a:ext cx="6042714" cy="4430550"/>
          </a:xfrm>
          <a:prstGeom prst="rect">
            <a:avLst/>
          </a:prstGeom>
        </p:spPr>
      </p:pic>
      <p:pic>
        <p:nvPicPr>
          <p:cNvPr id="3" name="Picture 2">
            <a:extLst>
              <a:ext uri="{FF2B5EF4-FFF2-40B4-BE49-F238E27FC236}">
                <a16:creationId xmlns:a16="http://schemas.microsoft.com/office/drawing/2014/main" id="{ACDF1B6A-CE95-20F0-731B-3B62E5240C72}"/>
              </a:ext>
            </a:extLst>
          </p:cNvPr>
          <p:cNvPicPr>
            <a:picLocks noChangeAspect="1"/>
          </p:cNvPicPr>
          <p:nvPr/>
        </p:nvPicPr>
        <p:blipFill>
          <a:blip r:embed="rId3"/>
          <a:stretch>
            <a:fillRect/>
          </a:stretch>
        </p:blipFill>
        <p:spPr>
          <a:xfrm>
            <a:off x="5728795" y="719302"/>
            <a:ext cx="5905500" cy="4305300"/>
          </a:xfrm>
          <a:prstGeom prst="rect">
            <a:avLst/>
          </a:prstGeom>
        </p:spPr>
      </p:pic>
    </p:spTree>
    <p:extLst>
      <p:ext uri="{BB962C8B-B14F-4D97-AF65-F5344CB8AC3E}">
        <p14:creationId xmlns:p14="http://schemas.microsoft.com/office/powerpoint/2010/main" val="3709812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BDCED3-343B-DFCA-CA83-B7D4A46ED806}"/>
              </a:ext>
            </a:extLst>
          </p:cNvPr>
          <p:cNvPicPr>
            <a:picLocks noChangeAspect="1"/>
          </p:cNvPicPr>
          <p:nvPr/>
        </p:nvPicPr>
        <p:blipFill rotWithShape="1">
          <a:blip r:embed="rId2"/>
          <a:srcRect t="4134"/>
          <a:stretch/>
        </p:blipFill>
        <p:spPr>
          <a:xfrm>
            <a:off x="2940050" y="1145628"/>
            <a:ext cx="6311900" cy="4772572"/>
          </a:xfrm>
          <a:prstGeom prst="rect">
            <a:avLst/>
          </a:prstGeom>
        </p:spPr>
      </p:pic>
    </p:spTree>
    <p:extLst>
      <p:ext uri="{BB962C8B-B14F-4D97-AF65-F5344CB8AC3E}">
        <p14:creationId xmlns:p14="http://schemas.microsoft.com/office/powerpoint/2010/main" val="1594311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5CAC19-883A-70F3-6B4E-E8AC7E6E676B}"/>
              </a:ext>
            </a:extLst>
          </p:cNvPr>
          <p:cNvSpPr txBox="1"/>
          <p:nvPr/>
        </p:nvSpPr>
        <p:spPr>
          <a:xfrm>
            <a:off x="243840" y="284480"/>
            <a:ext cx="11338560"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Modelling single neuron in TensorFlow</a:t>
            </a:r>
          </a:p>
        </p:txBody>
      </p:sp>
      <p:sp>
        <p:nvSpPr>
          <p:cNvPr id="3" name="TextBox 2">
            <a:extLst>
              <a:ext uri="{FF2B5EF4-FFF2-40B4-BE49-F238E27FC236}">
                <a16:creationId xmlns:a16="http://schemas.microsoft.com/office/drawing/2014/main" id="{F9F5174F-2A26-478B-878A-41575BA194DA}"/>
              </a:ext>
            </a:extLst>
          </p:cNvPr>
          <p:cNvSpPr txBox="1"/>
          <p:nvPr/>
        </p:nvSpPr>
        <p:spPr>
          <a:xfrm>
            <a:off x="243840" y="914400"/>
            <a:ext cx="11948160" cy="1938992"/>
          </a:xfrm>
          <a:prstGeom prst="rect">
            <a:avLst/>
          </a:prstGeom>
          <a:noFill/>
        </p:spPr>
        <p:txBody>
          <a:bodyPr wrap="square" rtlCol="0">
            <a:spAutoFit/>
          </a:bodyPr>
          <a:lstStyle/>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 process of learning</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involves adapting the weights such that a predefined loss function (L) reduces.</a:t>
            </a:r>
          </a:p>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If we</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update the weights in the direction opposite to the gradient of the loss function with respect</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to weights, it will ensure that loss function decreases with each update – Gradient descent algorithm</a:t>
            </a:r>
          </a:p>
        </p:txBody>
      </p:sp>
      <p:pic>
        <p:nvPicPr>
          <p:cNvPr id="4" name="Picture 3">
            <a:extLst>
              <a:ext uri="{FF2B5EF4-FFF2-40B4-BE49-F238E27FC236}">
                <a16:creationId xmlns:a16="http://schemas.microsoft.com/office/drawing/2014/main" id="{CE0A8E9D-25F3-44A3-8345-CB0AF135BA50}"/>
              </a:ext>
            </a:extLst>
          </p:cNvPr>
          <p:cNvPicPr>
            <a:picLocks noChangeAspect="1"/>
          </p:cNvPicPr>
          <p:nvPr/>
        </p:nvPicPr>
        <p:blipFill>
          <a:blip r:embed="rId2"/>
          <a:stretch>
            <a:fillRect/>
          </a:stretch>
        </p:blipFill>
        <p:spPr>
          <a:xfrm>
            <a:off x="3373120" y="2933700"/>
            <a:ext cx="2844800" cy="990600"/>
          </a:xfrm>
          <a:prstGeom prst="rect">
            <a:avLst/>
          </a:prstGeom>
        </p:spPr>
      </p:pic>
      <p:sp>
        <p:nvSpPr>
          <p:cNvPr id="5" name="TextBox 4">
            <a:extLst>
              <a:ext uri="{FF2B5EF4-FFF2-40B4-BE49-F238E27FC236}">
                <a16:creationId xmlns:a16="http://schemas.microsoft.com/office/drawing/2014/main" id="{E7B8C607-E4DB-664D-2916-453B4F36AFF1}"/>
              </a:ext>
            </a:extLst>
          </p:cNvPr>
          <p:cNvSpPr txBox="1"/>
          <p:nvPr/>
        </p:nvSpPr>
        <p:spPr>
          <a:xfrm>
            <a:off x="833120" y="3738880"/>
            <a:ext cx="3567002"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Learning rate parameter:</a:t>
            </a:r>
          </a:p>
        </p:txBody>
      </p:sp>
      <p:sp>
        <p:nvSpPr>
          <p:cNvPr id="6" name="TextBox 5">
            <a:extLst>
              <a:ext uri="{FF2B5EF4-FFF2-40B4-BE49-F238E27FC236}">
                <a16:creationId xmlns:a16="http://schemas.microsoft.com/office/drawing/2014/main" id="{98B2E383-BA4F-BC73-2F73-0378A94D2D98}"/>
              </a:ext>
            </a:extLst>
          </p:cNvPr>
          <p:cNvSpPr txBox="1"/>
          <p:nvPr/>
        </p:nvSpPr>
        <p:spPr>
          <a:xfrm>
            <a:off x="833120" y="4348480"/>
            <a:ext cx="11135360" cy="1754326"/>
          </a:xfrm>
          <a:prstGeom prst="rect">
            <a:avLst/>
          </a:prstGeom>
          <a:noFill/>
        </p:spPr>
        <p:txBody>
          <a:bodyPr wrap="square" rtlCol="0">
            <a:spAutoFit/>
          </a:bodyPr>
          <a:lstStyle/>
          <a:p>
            <a:pPr marL="285750" indent="-285750">
              <a:buFont typeface="Arial" panose="020B0604020202020204" pitchFamily="34" charset="0"/>
              <a:buChar char="•"/>
            </a:pPr>
            <a:r>
              <a:rPr lang="en-IN" dirty="0">
                <a:effectLst/>
                <a:latin typeface="Times New Roman" panose="02020603050405020304" pitchFamily="18" charset="0"/>
                <a:cs typeface="Times New Roman" panose="02020603050405020304" pitchFamily="18" charset="0"/>
              </a:rPr>
              <a:t>Learning rate parameter determines how fast we</a:t>
            </a:r>
            <a:r>
              <a:rPr lang="en-IN" dirty="0">
                <a:latin typeface="Times New Roman" panose="02020603050405020304" pitchFamily="18" charset="0"/>
                <a:cs typeface="Times New Roman" panose="02020603050405020304" pitchFamily="18" charset="0"/>
              </a:rPr>
              <a:t> </a:t>
            </a:r>
            <a:r>
              <a:rPr lang="en-IN" dirty="0">
                <a:effectLst/>
                <a:latin typeface="Times New Roman" panose="02020603050405020304" pitchFamily="18" charset="0"/>
                <a:cs typeface="Times New Roman" panose="02020603050405020304" pitchFamily="18" charset="0"/>
              </a:rPr>
              <a:t>descent the gradient.</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lies between 0 and 1</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learning rate is too high, the network may either oscillate around the correct solution or completely diverge from the solution.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 the other hand, when learning rate is too low, it will take a long time to converge to the solution finally.</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0201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CA62E8-F6AC-42AF-3E65-9B5B89C9096D}"/>
              </a:ext>
            </a:extLst>
          </p:cNvPr>
          <p:cNvSpPr txBox="1"/>
          <p:nvPr/>
        </p:nvSpPr>
        <p:spPr>
          <a:xfrm>
            <a:off x="589280" y="406400"/>
            <a:ext cx="2808782"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Activation Function</a:t>
            </a:r>
          </a:p>
        </p:txBody>
      </p:sp>
      <p:sp>
        <p:nvSpPr>
          <p:cNvPr id="3" name="TextBox 2">
            <a:extLst>
              <a:ext uri="{FF2B5EF4-FFF2-40B4-BE49-F238E27FC236}">
                <a16:creationId xmlns:a16="http://schemas.microsoft.com/office/drawing/2014/main" id="{E4D9A589-DF58-F47D-2B08-3E575F96B979}"/>
              </a:ext>
            </a:extLst>
          </p:cNvPr>
          <p:cNvSpPr txBox="1"/>
          <p:nvPr/>
        </p:nvSpPr>
        <p:spPr>
          <a:xfrm>
            <a:off x="589280" y="1036321"/>
            <a:ext cx="11216640" cy="6370975"/>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activation function decides how the output of the neuron varies with its activity.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Since the weight update equation involves a derivative of the loss function, which in turn will depend on the derivative of the activation function, we prefer a continuous-differentiable function as the activation function for the neuron.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Initially, sigmoid and hyperbolic tangent were used, but they suffered from slow convergence and vanishing gradients.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recent years, RELU and its variants such as leaky </a:t>
            </a:r>
            <a:r>
              <a:rPr lang="en-US" sz="2400" dirty="0" err="1">
                <a:latin typeface="Times New Roman" panose="02020603050405020304" pitchFamily="18" charset="0"/>
                <a:cs typeface="Times New Roman" panose="02020603050405020304" pitchFamily="18" charset="0"/>
              </a:rPr>
              <a:t>ReLU</a:t>
            </a:r>
            <a:r>
              <a:rPr lang="en-US" sz="2400" dirty="0">
                <a:latin typeface="Times New Roman" panose="02020603050405020304" pitchFamily="18" charset="0"/>
                <a:cs typeface="Times New Roman" panose="02020603050405020304" pitchFamily="18" charset="0"/>
              </a:rPr>
              <a:t> and ELU are preferred since they offer fast convergence and at the same time, help in overcoming the vanishing gradient problem.</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a:t>
            </a:r>
            <a:r>
              <a:rPr lang="en-US" sz="2400" dirty="0" err="1">
                <a:latin typeface="Times New Roman" panose="02020603050405020304" pitchFamily="18" charset="0"/>
                <a:cs typeface="Times New Roman" panose="02020603050405020304" pitchFamily="18" charset="0"/>
              </a:rPr>
              <a:t>ReLU</a:t>
            </a:r>
            <a:r>
              <a:rPr lang="en-US" sz="2400" dirty="0">
                <a:latin typeface="Times New Roman" panose="02020603050405020304" pitchFamily="18" charset="0"/>
                <a:cs typeface="Times New Roman" panose="02020603050405020304" pitchFamily="18" charset="0"/>
              </a:rPr>
              <a:t>, we sometimes have a problem of </a:t>
            </a:r>
            <a:r>
              <a:rPr lang="en-US" sz="2400" b="1" dirty="0">
                <a:latin typeface="Times New Roman" panose="02020603050405020304" pitchFamily="18" charset="0"/>
                <a:cs typeface="Times New Roman" panose="02020603050405020304" pitchFamily="18" charset="0"/>
              </a:rPr>
              <a:t>dead neurons</a:t>
            </a:r>
            <a:r>
              <a:rPr lang="en-US" sz="2400" dirty="0">
                <a:latin typeface="Times New Roman" panose="02020603050405020304" pitchFamily="18" charset="0"/>
                <a:cs typeface="Times New Roman" panose="02020603050405020304" pitchFamily="18" charset="0"/>
              </a:rPr>
              <a:t>, that is some neurons never fire because their activity is always less than zero, and hence, they never learn.</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Both leaky </a:t>
            </a:r>
            <a:r>
              <a:rPr lang="en-US" sz="2400" dirty="0" err="1">
                <a:latin typeface="Times New Roman" panose="02020603050405020304" pitchFamily="18" charset="0"/>
                <a:cs typeface="Times New Roman" panose="02020603050405020304" pitchFamily="18" charset="0"/>
              </a:rPr>
              <a:t>ReLU</a:t>
            </a:r>
            <a:r>
              <a:rPr lang="en-US" sz="2400" dirty="0">
                <a:latin typeface="Times New Roman" panose="02020603050405020304" pitchFamily="18" charset="0"/>
                <a:cs typeface="Times New Roman" panose="02020603050405020304" pitchFamily="18" charset="0"/>
              </a:rPr>
              <a:t> and ELU overcome the problem of dead neurons by ensuring a nonzero neuron output, even when the activity is negative.</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4017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50C2C4-80A2-A3BD-96DD-8534EB0378D6}"/>
              </a:ext>
            </a:extLst>
          </p:cNvPr>
          <p:cNvSpPr txBox="1"/>
          <p:nvPr/>
        </p:nvSpPr>
        <p:spPr>
          <a:xfrm>
            <a:off x="243840" y="162560"/>
            <a:ext cx="2143536"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Loss Function:</a:t>
            </a:r>
          </a:p>
        </p:txBody>
      </p:sp>
      <p:sp>
        <p:nvSpPr>
          <p:cNvPr id="4" name="TextBox 3">
            <a:extLst>
              <a:ext uri="{FF2B5EF4-FFF2-40B4-BE49-F238E27FC236}">
                <a16:creationId xmlns:a16="http://schemas.microsoft.com/office/drawing/2014/main" id="{FFD1ABD5-1102-09E7-2E6A-E984AC1682F0}"/>
              </a:ext>
            </a:extLst>
          </p:cNvPr>
          <p:cNvSpPr txBox="1"/>
          <p:nvPr/>
        </p:nvSpPr>
        <p:spPr>
          <a:xfrm>
            <a:off x="406400" y="914400"/>
            <a:ext cx="11582400" cy="830997"/>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Loss function is the parameter our network tries to minimize, and so choosing the right loss function is crucial for the learning. </a:t>
            </a:r>
          </a:p>
        </p:txBody>
      </p:sp>
      <p:pic>
        <p:nvPicPr>
          <p:cNvPr id="5" name="Picture 4">
            <a:extLst>
              <a:ext uri="{FF2B5EF4-FFF2-40B4-BE49-F238E27FC236}">
                <a16:creationId xmlns:a16="http://schemas.microsoft.com/office/drawing/2014/main" id="{D883D234-0E53-ED6F-9AF4-637A066004DA}"/>
              </a:ext>
            </a:extLst>
          </p:cNvPr>
          <p:cNvPicPr>
            <a:picLocks noChangeAspect="1"/>
          </p:cNvPicPr>
          <p:nvPr/>
        </p:nvPicPr>
        <p:blipFill>
          <a:blip r:embed="rId2"/>
          <a:stretch>
            <a:fillRect/>
          </a:stretch>
        </p:blipFill>
        <p:spPr>
          <a:xfrm>
            <a:off x="3271520" y="1740317"/>
            <a:ext cx="3251200" cy="812800"/>
          </a:xfrm>
          <a:prstGeom prst="rect">
            <a:avLst/>
          </a:prstGeom>
        </p:spPr>
      </p:pic>
      <p:sp>
        <p:nvSpPr>
          <p:cNvPr id="6" name="TextBox 5">
            <a:extLst>
              <a:ext uri="{FF2B5EF4-FFF2-40B4-BE49-F238E27FC236}">
                <a16:creationId xmlns:a16="http://schemas.microsoft.com/office/drawing/2014/main" id="{59077CF2-6FDF-59DD-C880-9DC2C4BB3C2B}"/>
              </a:ext>
            </a:extLst>
          </p:cNvPr>
          <p:cNvSpPr txBox="1"/>
          <p:nvPr/>
        </p:nvSpPr>
        <p:spPr>
          <a:xfrm>
            <a:off x="862233" y="2553117"/>
            <a:ext cx="403488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M is the total number of training sample.</a:t>
            </a:r>
          </a:p>
        </p:txBody>
      </p:sp>
      <p:pic>
        <p:nvPicPr>
          <p:cNvPr id="7" name="Picture 6">
            <a:extLst>
              <a:ext uri="{FF2B5EF4-FFF2-40B4-BE49-F238E27FC236}">
                <a16:creationId xmlns:a16="http://schemas.microsoft.com/office/drawing/2014/main" id="{7AF9D8D7-4DCC-D1F6-160E-E27987E12329}"/>
              </a:ext>
            </a:extLst>
          </p:cNvPr>
          <p:cNvPicPr>
            <a:picLocks noChangeAspect="1"/>
          </p:cNvPicPr>
          <p:nvPr/>
        </p:nvPicPr>
        <p:blipFill>
          <a:blip r:embed="rId3"/>
          <a:stretch>
            <a:fillRect/>
          </a:stretch>
        </p:blipFill>
        <p:spPr>
          <a:xfrm>
            <a:off x="3595370" y="3143488"/>
            <a:ext cx="5001260" cy="3376485"/>
          </a:xfrm>
          <a:prstGeom prst="rect">
            <a:avLst/>
          </a:prstGeom>
        </p:spPr>
      </p:pic>
    </p:spTree>
    <p:extLst>
      <p:ext uri="{BB962C8B-B14F-4D97-AF65-F5344CB8AC3E}">
        <p14:creationId xmlns:p14="http://schemas.microsoft.com/office/powerpoint/2010/main" val="106987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1BC2F-ACD2-51B5-EB62-2D7C083DAEAD}"/>
              </a:ext>
            </a:extLst>
          </p:cNvPr>
          <p:cNvSpPr txBox="1"/>
          <p:nvPr/>
        </p:nvSpPr>
        <p:spPr>
          <a:xfrm>
            <a:off x="1442720" y="284480"/>
            <a:ext cx="7746223" cy="461665"/>
          </a:xfrm>
          <a:prstGeom prst="rect">
            <a:avLst/>
          </a:prstGeom>
          <a:noFill/>
        </p:spPr>
        <p:txBody>
          <a:bodyPr wrap="none" rtlCol="0">
            <a:spAutoFit/>
          </a:bodyPr>
          <a:lstStyle/>
          <a:p>
            <a:r>
              <a:rPr lang="en-IN" sz="2400" b="1" dirty="0" err="1">
                <a:effectLst/>
                <a:latin typeface="Times New Roman" panose="02020603050405020304" pitchFamily="18" charset="0"/>
                <a:cs typeface="Times New Roman" panose="02020603050405020304" pitchFamily="18" charset="0"/>
              </a:rPr>
              <a:t>Multilayered</a:t>
            </a:r>
            <a:r>
              <a:rPr lang="en-IN" sz="2400" b="1" dirty="0">
                <a:effectLst/>
                <a:latin typeface="Times New Roman" panose="02020603050405020304" pitchFamily="18" charset="0"/>
                <a:cs typeface="Times New Roman" panose="02020603050405020304" pitchFamily="18" charset="0"/>
              </a:rPr>
              <a:t> </a:t>
            </a:r>
            <a:r>
              <a:rPr lang="en-IN" sz="2400" b="1" dirty="0" err="1">
                <a:effectLst/>
                <a:latin typeface="Times New Roman" panose="02020603050405020304" pitchFamily="18" charset="0"/>
                <a:cs typeface="Times New Roman" panose="02020603050405020304" pitchFamily="18" charset="0"/>
              </a:rPr>
              <a:t>perceptrons</a:t>
            </a:r>
            <a:r>
              <a:rPr lang="en-IN" sz="2400" b="1" dirty="0">
                <a:effectLst/>
                <a:latin typeface="Times New Roman" panose="02020603050405020304" pitchFamily="18" charset="0"/>
                <a:cs typeface="Times New Roman" panose="02020603050405020304" pitchFamily="18" charset="0"/>
              </a:rPr>
              <a:t> for regression and</a:t>
            </a:r>
            <a:r>
              <a:rPr lang="en-IN" sz="2400" b="1" dirty="0">
                <a:latin typeface="Times New Roman" panose="02020603050405020304" pitchFamily="18" charset="0"/>
                <a:cs typeface="Times New Roman" panose="02020603050405020304" pitchFamily="18" charset="0"/>
              </a:rPr>
              <a:t> </a:t>
            </a:r>
            <a:r>
              <a:rPr lang="en-IN" sz="2400" b="1" dirty="0">
                <a:effectLst/>
                <a:latin typeface="Times New Roman" panose="02020603050405020304" pitchFamily="18" charset="0"/>
                <a:cs typeface="Times New Roman" panose="02020603050405020304" pitchFamily="18" charset="0"/>
              </a:rPr>
              <a:t>classification</a:t>
            </a:r>
          </a:p>
        </p:txBody>
      </p:sp>
      <p:pic>
        <p:nvPicPr>
          <p:cNvPr id="3" name="Picture 2">
            <a:extLst>
              <a:ext uri="{FF2B5EF4-FFF2-40B4-BE49-F238E27FC236}">
                <a16:creationId xmlns:a16="http://schemas.microsoft.com/office/drawing/2014/main" id="{DE4DA7CA-2D2A-5A2E-DC35-D6779622C3EB}"/>
              </a:ext>
            </a:extLst>
          </p:cNvPr>
          <p:cNvPicPr>
            <a:picLocks noChangeAspect="1"/>
          </p:cNvPicPr>
          <p:nvPr/>
        </p:nvPicPr>
        <p:blipFill>
          <a:blip r:embed="rId2"/>
          <a:stretch>
            <a:fillRect/>
          </a:stretch>
        </p:blipFill>
        <p:spPr>
          <a:xfrm>
            <a:off x="1600200" y="932943"/>
            <a:ext cx="7772400" cy="4992113"/>
          </a:xfrm>
          <a:prstGeom prst="rect">
            <a:avLst/>
          </a:prstGeom>
        </p:spPr>
      </p:pic>
    </p:spTree>
    <p:extLst>
      <p:ext uri="{BB962C8B-B14F-4D97-AF65-F5344CB8AC3E}">
        <p14:creationId xmlns:p14="http://schemas.microsoft.com/office/powerpoint/2010/main" val="462489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88612E-F9FC-EC71-D0E6-B71AB5C29347}"/>
              </a:ext>
            </a:extLst>
          </p:cNvPr>
          <p:cNvSpPr txBox="1"/>
          <p:nvPr/>
        </p:nvSpPr>
        <p:spPr>
          <a:xfrm>
            <a:off x="650240" y="284480"/>
            <a:ext cx="4438972" cy="523220"/>
          </a:xfrm>
          <a:prstGeom prst="rect">
            <a:avLst/>
          </a:prstGeom>
          <a:noFill/>
        </p:spPr>
        <p:txBody>
          <a:bodyPr wrap="none" rtlCol="0">
            <a:spAutoFit/>
          </a:bodyPr>
          <a:lstStyle/>
          <a:p>
            <a:r>
              <a:rPr lang="en-IN" sz="2800" b="1" dirty="0">
                <a:latin typeface="Times New Roman" panose="02020603050405020304" pitchFamily="18" charset="0"/>
                <a:cs typeface="Times New Roman" panose="02020603050405020304" pitchFamily="18" charset="0"/>
              </a:rPr>
              <a:t>B</a:t>
            </a:r>
            <a:r>
              <a:rPr lang="en-IN" sz="2800" b="1" dirty="0">
                <a:effectLst/>
                <a:latin typeface="Times New Roman" panose="02020603050405020304" pitchFamily="18" charset="0"/>
                <a:cs typeface="Times New Roman" panose="02020603050405020304" pitchFamily="18" charset="0"/>
              </a:rPr>
              <a:t>ackpropagation algorithm</a:t>
            </a:r>
          </a:p>
        </p:txBody>
      </p:sp>
      <p:pic>
        <p:nvPicPr>
          <p:cNvPr id="3" name="Picture 2">
            <a:extLst>
              <a:ext uri="{FF2B5EF4-FFF2-40B4-BE49-F238E27FC236}">
                <a16:creationId xmlns:a16="http://schemas.microsoft.com/office/drawing/2014/main" id="{E8436FB3-C5DD-0401-73CD-89BB857729CE}"/>
              </a:ext>
            </a:extLst>
          </p:cNvPr>
          <p:cNvPicPr>
            <a:picLocks noChangeAspect="1"/>
          </p:cNvPicPr>
          <p:nvPr/>
        </p:nvPicPr>
        <p:blipFill>
          <a:blip r:embed="rId2"/>
          <a:stretch>
            <a:fillRect/>
          </a:stretch>
        </p:blipFill>
        <p:spPr>
          <a:xfrm>
            <a:off x="3129280" y="807700"/>
            <a:ext cx="3271520" cy="954845"/>
          </a:xfrm>
          <a:prstGeom prst="rect">
            <a:avLst/>
          </a:prstGeom>
        </p:spPr>
      </p:pic>
      <p:pic>
        <p:nvPicPr>
          <p:cNvPr id="5" name="Picture 4">
            <a:extLst>
              <a:ext uri="{FF2B5EF4-FFF2-40B4-BE49-F238E27FC236}">
                <a16:creationId xmlns:a16="http://schemas.microsoft.com/office/drawing/2014/main" id="{5B056662-0CC4-B559-3C19-BEC9BBFC2461}"/>
              </a:ext>
            </a:extLst>
          </p:cNvPr>
          <p:cNvPicPr>
            <a:picLocks noChangeAspect="1"/>
          </p:cNvPicPr>
          <p:nvPr/>
        </p:nvPicPr>
        <p:blipFill>
          <a:blip r:embed="rId3"/>
          <a:stretch>
            <a:fillRect/>
          </a:stretch>
        </p:blipFill>
        <p:spPr>
          <a:xfrm>
            <a:off x="1336116" y="1762545"/>
            <a:ext cx="8282144" cy="5011759"/>
          </a:xfrm>
          <a:prstGeom prst="rect">
            <a:avLst/>
          </a:prstGeom>
        </p:spPr>
      </p:pic>
    </p:spTree>
    <p:extLst>
      <p:ext uri="{BB962C8B-B14F-4D97-AF65-F5344CB8AC3E}">
        <p14:creationId xmlns:p14="http://schemas.microsoft.com/office/powerpoint/2010/main" val="3642344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2E8AFC-F123-02DC-2C78-01178140BDDF}"/>
              </a:ext>
            </a:extLst>
          </p:cNvPr>
          <p:cNvSpPr txBox="1"/>
          <p:nvPr/>
        </p:nvSpPr>
        <p:spPr>
          <a:xfrm>
            <a:off x="284480" y="345440"/>
            <a:ext cx="6555064"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STEPS INVOLVED IN BACK PROPAGATION</a:t>
            </a:r>
          </a:p>
        </p:txBody>
      </p:sp>
      <p:sp>
        <p:nvSpPr>
          <p:cNvPr id="3" name="TextBox 2">
            <a:extLst>
              <a:ext uri="{FF2B5EF4-FFF2-40B4-BE49-F238E27FC236}">
                <a16:creationId xmlns:a16="http://schemas.microsoft.com/office/drawing/2014/main" id="{A8138EF1-46F0-9A42-6FE6-FE26932B40F8}"/>
              </a:ext>
            </a:extLst>
          </p:cNvPr>
          <p:cNvSpPr txBox="1"/>
          <p:nvPr/>
        </p:nvSpPr>
        <p:spPr>
          <a:xfrm>
            <a:off x="284480" y="1324372"/>
            <a:ext cx="11724640" cy="3416320"/>
          </a:xfrm>
          <a:prstGeom prst="rect">
            <a:avLst/>
          </a:prstGeom>
          <a:noFill/>
        </p:spPr>
        <p:txBody>
          <a:bodyPr wrap="square" rtlCol="0">
            <a:spAutoFit/>
          </a:bodyPr>
          <a:lstStyle/>
          <a:p>
            <a:r>
              <a:rPr lang="en-IN" sz="2400" dirty="0">
                <a:effectLst/>
                <a:latin typeface="Times New Roman" panose="02020603050405020304" pitchFamily="18" charset="0"/>
                <a:cs typeface="Times New Roman" panose="02020603050405020304" pitchFamily="18" charset="0"/>
              </a:rPr>
              <a:t>1. Apply the input to the network</a:t>
            </a:r>
          </a:p>
          <a:p>
            <a:r>
              <a:rPr lang="en-IN" sz="2400" dirty="0">
                <a:effectLst/>
                <a:latin typeface="Times New Roman" panose="02020603050405020304" pitchFamily="18" charset="0"/>
                <a:cs typeface="Times New Roman" panose="02020603050405020304" pitchFamily="18" charset="0"/>
              </a:rPr>
              <a:t>2. Propagate the input forward and calculate the output of the network</a:t>
            </a:r>
          </a:p>
          <a:p>
            <a:r>
              <a:rPr lang="en-IN" sz="2400" dirty="0">
                <a:effectLst/>
                <a:latin typeface="Times New Roman" panose="02020603050405020304" pitchFamily="18" charset="0"/>
                <a:cs typeface="Times New Roman" panose="02020603050405020304" pitchFamily="18" charset="0"/>
              </a:rPr>
              <a:t>3. Calculate the loss at the output, and then using the preceding expressions,</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calculate weight updates for output layer neuron</a:t>
            </a:r>
          </a:p>
          <a:p>
            <a:r>
              <a:rPr lang="en-IN" sz="2400" dirty="0">
                <a:effectLst/>
                <a:latin typeface="Times New Roman" panose="02020603050405020304" pitchFamily="18" charset="0"/>
                <a:cs typeface="Times New Roman" panose="02020603050405020304" pitchFamily="18" charset="0"/>
              </a:rPr>
              <a:t>4. Using the weighted errors at output layers, calculate the weight updates for</a:t>
            </a:r>
          </a:p>
          <a:p>
            <a:r>
              <a:rPr lang="en-IN" sz="2400" dirty="0">
                <a:effectLst/>
                <a:latin typeface="Times New Roman" panose="02020603050405020304" pitchFamily="18" charset="0"/>
                <a:cs typeface="Times New Roman" panose="02020603050405020304" pitchFamily="18" charset="0"/>
              </a:rPr>
              <a:t>hidden layer</a:t>
            </a:r>
          </a:p>
          <a:p>
            <a:r>
              <a:rPr lang="en-IN" sz="2400" dirty="0">
                <a:effectLst/>
                <a:latin typeface="Times New Roman" panose="02020603050405020304" pitchFamily="18" charset="0"/>
                <a:cs typeface="Times New Roman" panose="02020603050405020304" pitchFamily="18" charset="0"/>
              </a:rPr>
              <a:t>5. Update all the weights</a:t>
            </a:r>
          </a:p>
          <a:p>
            <a:r>
              <a:rPr lang="en-IN" sz="2400" dirty="0">
                <a:effectLst/>
                <a:latin typeface="Times New Roman" panose="02020603050405020304" pitchFamily="18" charset="0"/>
                <a:cs typeface="Times New Roman" panose="02020603050405020304" pitchFamily="18" charset="0"/>
              </a:rPr>
              <a:t>6. Repeat the steps for other training examples</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473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AB66DD-03D1-2AC9-BA78-3361396BF97C}"/>
              </a:ext>
            </a:extLst>
          </p:cNvPr>
          <p:cNvSpPr txBox="1"/>
          <p:nvPr/>
        </p:nvSpPr>
        <p:spPr>
          <a:xfrm>
            <a:off x="426720" y="182880"/>
            <a:ext cx="4272323" cy="461665"/>
          </a:xfrm>
          <a:prstGeom prst="rect">
            <a:avLst/>
          </a:prstGeom>
          <a:noFill/>
        </p:spPr>
        <p:txBody>
          <a:bodyPr wrap="none" rtlCol="0">
            <a:spAutoFit/>
          </a:bodyPr>
          <a:lstStyle/>
          <a:p>
            <a:r>
              <a:rPr lang="en-IN" sz="2400" b="1" dirty="0">
                <a:effectLst/>
                <a:latin typeface="Times New Roman" panose="02020603050405020304" pitchFamily="18" charset="0"/>
                <a:cs typeface="Times New Roman" panose="02020603050405020304" pitchFamily="18" charset="0"/>
              </a:rPr>
              <a:t>Convolutional neural networks</a:t>
            </a:r>
          </a:p>
        </p:txBody>
      </p:sp>
      <p:sp>
        <p:nvSpPr>
          <p:cNvPr id="3" name="TextBox 2">
            <a:extLst>
              <a:ext uri="{FF2B5EF4-FFF2-40B4-BE49-F238E27FC236}">
                <a16:creationId xmlns:a16="http://schemas.microsoft.com/office/drawing/2014/main" id="{6FB40904-4D56-4D6F-4530-C6B3215CAEF1}"/>
              </a:ext>
            </a:extLst>
          </p:cNvPr>
          <p:cNvSpPr txBox="1"/>
          <p:nvPr/>
        </p:nvSpPr>
        <p:spPr>
          <a:xfrm>
            <a:off x="426720" y="975360"/>
            <a:ext cx="3178306" cy="461665"/>
          </a:xfrm>
          <a:prstGeom prst="rect">
            <a:avLst/>
          </a:prstGeom>
          <a:noFill/>
        </p:spPr>
        <p:txBody>
          <a:bodyPr wrap="none" rtlCol="0">
            <a:spAutoFit/>
          </a:bodyPr>
          <a:lstStyle/>
          <a:p>
            <a:r>
              <a:rPr lang="en-IN" sz="2400" dirty="0">
                <a:effectLst/>
                <a:latin typeface="Times New Roman" panose="02020603050405020304" pitchFamily="18" charset="0"/>
                <a:cs typeface="Times New Roman" panose="02020603050405020304" pitchFamily="18" charset="0"/>
              </a:rPr>
              <a:t>Different layers of CNN</a:t>
            </a:r>
          </a:p>
        </p:txBody>
      </p:sp>
      <p:sp>
        <p:nvSpPr>
          <p:cNvPr id="4" name="TextBox 3">
            <a:extLst>
              <a:ext uri="{FF2B5EF4-FFF2-40B4-BE49-F238E27FC236}">
                <a16:creationId xmlns:a16="http://schemas.microsoft.com/office/drawing/2014/main" id="{F1C7D3FF-F733-EA58-D6A5-8F8770023D21}"/>
              </a:ext>
            </a:extLst>
          </p:cNvPr>
          <p:cNvSpPr txBox="1"/>
          <p:nvPr/>
        </p:nvSpPr>
        <p:spPr>
          <a:xfrm>
            <a:off x="2133600" y="1686560"/>
            <a:ext cx="3332964" cy="1200329"/>
          </a:xfrm>
          <a:prstGeom prst="rect">
            <a:avLst/>
          </a:prstGeom>
          <a:noFill/>
        </p:spPr>
        <p:txBody>
          <a:bodyPr wrap="non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a:t>
            </a:r>
            <a:r>
              <a:rPr lang="en-IN" sz="2400" dirty="0">
                <a:effectLst/>
                <a:latin typeface="Times New Roman" panose="02020603050405020304" pitchFamily="18" charset="0"/>
                <a:cs typeface="Times New Roman" panose="02020603050405020304" pitchFamily="18" charset="0"/>
              </a:rPr>
              <a:t>onvolution layers, </a:t>
            </a:r>
          </a:p>
          <a:p>
            <a:pPr marL="285750" indent="-28575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Pooling layers, and</a:t>
            </a: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a:t>
            </a:r>
            <a:r>
              <a:rPr lang="en-IN" sz="2400" dirty="0">
                <a:effectLst/>
                <a:latin typeface="Times New Roman" panose="02020603050405020304" pitchFamily="18" charset="0"/>
                <a:cs typeface="Times New Roman" panose="02020603050405020304" pitchFamily="18" charset="0"/>
              </a:rPr>
              <a:t>ully connected layers.</a:t>
            </a:r>
          </a:p>
        </p:txBody>
      </p:sp>
      <p:sp>
        <p:nvSpPr>
          <p:cNvPr id="5" name="TextBox 4">
            <a:extLst>
              <a:ext uri="{FF2B5EF4-FFF2-40B4-BE49-F238E27FC236}">
                <a16:creationId xmlns:a16="http://schemas.microsoft.com/office/drawing/2014/main" id="{2A2BBAE4-8EF8-5FA6-FDA2-C7824243A5B7}"/>
              </a:ext>
            </a:extLst>
          </p:cNvPr>
          <p:cNvSpPr txBox="1"/>
          <p:nvPr/>
        </p:nvSpPr>
        <p:spPr>
          <a:xfrm>
            <a:off x="406400" y="3007360"/>
            <a:ext cx="3055645"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The convolution layer</a:t>
            </a:r>
          </a:p>
        </p:txBody>
      </p:sp>
      <p:sp>
        <p:nvSpPr>
          <p:cNvPr id="7" name="TextBox 6">
            <a:extLst>
              <a:ext uri="{FF2B5EF4-FFF2-40B4-BE49-F238E27FC236}">
                <a16:creationId xmlns:a16="http://schemas.microsoft.com/office/drawing/2014/main" id="{BAD9B461-6A5F-004A-47EC-36870CD074A8}"/>
              </a:ext>
            </a:extLst>
          </p:cNvPr>
          <p:cNvSpPr txBox="1"/>
          <p:nvPr/>
        </p:nvSpPr>
        <p:spPr>
          <a:xfrm>
            <a:off x="731520" y="3637280"/>
            <a:ext cx="11084243" cy="1938992"/>
          </a:xfrm>
          <a:prstGeom prst="rect">
            <a:avLst/>
          </a:prstGeom>
          <a:noFill/>
        </p:spPr>
        <p:txBody>
          <a:bodyPr wrap="square" rtlCol="0">
            <a:spAutoFit/>
          </a:bodyPr>
          <a:lstStyle/>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This is the core building block of CNNs. </a:t>
            </a:r>
          </a:p>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It performs the mathematical operation similar to convolution (cross-correlation to be precise) on its input, normally a 3D image. It's defined by kernels (filters). </a:t>
            </a:r>
          </a:p>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 basic idea is that these filters stride through the entire image and extract specific features from the image.</a:t>
            </a:r>
          </a:p>
        </p:txBody>
      </p:sp>
    </p:spTree>
    <p:extLst>
      <p:ext uri="{BB962C8B-B14F-4D97-AF65-F5344CB8AC3E}">
        <p14:creationId xmlns:p14="http://schemas.microsoft.com/office/powerpoint/2010/main" val="1788721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97CC5-D364-AD44-11E7-A917E75FD568}"/>
              </a:ext>
            </a:extLst>
          </p:cNvPr>
          <p:cNvSpPr>
            <a:spLocks noGrp="1"/>
          </p:cNvSpPr>
          <p:nvPr>
            <p:ph type="title"/>
          </p:nvPr>
        </p:nvSpPr>
        <p:spPr>
          <a:xfrm>
            <a:off x="838200" y="365125"/>
            <a:ext cx="10515600" cy="732155"/>
          </a:xfrm>
        </p:spPr>
        <p:txBody>
          <a:bodyPr/>
          <a:lstStyle/>
          <a:p>
            <a:pPr algn="ctr"/>
            <a:r>
              <a:rPr lang="en-US"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3C527C10-10CC-AA58-488E-5BE9E63AC9D1}"/>
              </a:ext>
            </a:extLst>
          </p:cNvPr>
          <p:cNvSpPr>
            <a:spLocks noGrp="1"/>
          </p:cNvSpPr>
          <p:nvPr>
            <p:ph idx="1"/>
          </p:nvPr>
        </p:nvSpPr>
        <p:spPr>
          <a:xfrm>
            <a:off x="0" y="1097280"/>
            <a:ext cx="11353800" cy="5079683"/>
          </a:xfrm>
        </p:spPr>
        <p:txBody>
          <a:bodyPr>
            <a:normAutofit/>
          </a:bodyPr>
          <a:lstStyle/>
          <a:p>
            <a:pPr algn="just"/>
            <a:r>
              <a:rPr lang="en-IN" dirty="0">
                <a:effectLst/>
                <a:latin typeface="Times New Roman" panose="02020603050405020304" pitchFamily="18" charset="0"/>
                <a:cs typeface="Times New Roman" panose="02020603050405020304" pitchFamily="18" charset="0"/>
              </a:rPr>
              <a:t>The</a:t>
            </a:r>
            <a:r>
              <a:rPr lang="en-IN" dirty="0">
                <a:latin typeface="Times New Roman" panose="02020603050405020304" pitchFamily="18" charset="0"/>
                <a:cs typeface="Times New Roman" panose="02020603050405020304" pitchFamily="18" charset="0"/>
              </a:rPr>
              <a:t> </a:t>
            </a:r>
            <a:r>
              <a:rPr lang="en-IN" dirty="0">
                <a:effectLst/>
                <a:latin typeface="Times New Roman" panose="02020603050405020304" pitchFamily="18" charset="0"/>
                <a:cs typeface="Times New Roman" panose="02020603050405020304" pitchFamily="18" charset="0"/>
              </a:rPr>
              <a:t>desire to imitate and replicate the intelligence of the human brain by man has been written</a:t>
            </a:r>
            <a:r>
              <a:rPr lang="en-IN" dirty="0">
                <a:latin typeface="Times New Roman" panose="02020603050405020304" pitchFamily="18" charset="0"/>
                <a:cs typeface="Times New Roman" panose="02020603050405020304" pitchFamily="18" charset="0"/>
              </a:rPr>
              <a:t> </a:t>
            </a:r>
            <a:r>
              <a:rPr lang="en-IN" dirty="0">
                <a:effectLst/>
                <a:latin typeface="Times New Roman" panose="02020603050405020304" pitchFamily="18" charset="0"/>
                <a:cs typeface="Times New Roman" panose="02020603050405020304" pitchFamily="18" charset="0"/>
              </a:rPr>
              <a:t>about over many years; Galatea by Pygmalion of Cyprus in Greek mythology, Golem in</a:t>
            </a:r>
            <a:r>
              <a:rPr lang="en-IN" dirty="0">
                <a:latin typeface="Times New Roman" panose="02020603050405020304" pitchFamily="18" charset="0"/>
                <a:cs typeface="Times New Roman" panose="02020603050405020304" pitchFamily="18" charset="0"/>
              </a:rPr>
              <a:t> </a:t>
            </a:r>
            <a:r>
              <a:rPr lang="en-IN" dirty="0">
                <a:effectLst/>
                <a:latin typeface="Times New Roman" panose="02020603050405020304" pitchFamily="18" charset="0"/>
                <a:cs typeface="Times New Roman" panose="02020603050405020304" pitchFamily="18" charset="0"/>
              </a:rPr>
              <a:t>Jewish folklore…</a:t>
            </a:r>
          </a:p>
          <a:p>
            <a:pPr algn="just"/>
            <a:r>
              <a:rPr lang="en-IN" dirty="0">
                <a:effectLst/>
                <a:latin typeface="Times New Roman" panose="02020603050405020304" pitchFamily="18" charset="0"/>
                <a:cs typeface="Times New Roman" panose="02020603050405020304" pitchFamily="18" charset="0"/>
              </a:rPr>
              <a:t>Robots with</a:t>
            </a:r>
            <a:r>
              <a:rPr lang="en-US" dirty="0">
                <a:effectLst/>
                <a:latin typeface="Times New Roman" panose="02020603050405020304" pitchFamily="18" charset="0"/>
                <a:cs typeface="Times New Roman" panose="02020603050405020304" pitchFamily="18" charset="0"/>
              </a:rPr>
              <a:t> AI </a:t>
            </a:r>
            <a:r>
              <a:rPr lang="en-IN" dirty="0">
                <a:effectLst/>
                <a:latin typeface="Times New Roman" panose="02020603050405020304" pitchFamily="18" charset="0"/>
                <a:cs typeface="Times New Roman" panose="02020603050405020304" pitchFamily="18" charset="0"/>
              </a:rPr>
              <a:t>are a </a:t>
            </a:r>
            <a:r>
              <a:rPr lang="en-IN" dirty="0" err="1">
                <a:effectLst/>
                <a:latin typeface="Times New Roman" panose="02020603050405020304" pitchFamily="18" charset="0"/>
                <a:cs typeface="Times New Roman" panose="02020603050405020304" pitchFamily="18" charset="0"/>
              </a:rPr>
              <a:t>favorite</a:t>
            </a:r>
            <a:r>
              <a:rPr lang="en-IN" dirty="0">
                <a:effectLst/>
                <a:latin typeface="Times New Roman" panose="02020603050405020304" pitchFamily="18" charset="0"/>
                <a:cs typeface="Times New Roman" panose="02020603050405020304" pitchFamily="18" charset="0"/>
              </a:rPr>
              <a:t> of (science) fiction writers since time immemorial.</a:t>
            </a:r>
          </a:p>
          <a:p>
            <a:pPr algn="just"/>
            <a:r>
              <a:rPr lang="en-IN" dirty="0">
                <a:effectLst/>
                <a:latin typeface="Times New Roman" panose="02020603050405020304" pitchFamily="18" charset="0"/>
                <a:cs typeface="Times New Roman" panose="02020603050405020304" pitchFamily="18" charset="0"/>
              </a:rPr>
              <a:t>The seminal paper, A Logical Calculus Of The Ideas Immanent In Nervous Activity, in the year 1943 by</a:t>
            </a:r>
            <a:r>
              <a:rPr lang="en-IN" dirty="0">
                <a:latin typeface="Times New Roman" panose="02020603050405020304" pitchFamily="18" charset="0"/>
                <a:cs typeface="Times New Roman" panose="02020603050405020304" pitchFamily="18" charset="0"/>
              </a:rPr>
              <a:t> </a:t>
            </a:r>
            <a:r>
              <a:rPr lang="en-IN" dirty="0">
                <a:effectLst/>
                <a:latin typeface="Times New Roman" panose="02020603050405020304" pitchFamily="18" charset="0"/>
                <a:cs typeface="Times New Roman" panose="02020603050405020304" pitchFamily="18" charset="0"/>
              </a:rPr>
              <a:t>McCulloch and Pitts proposed the first neural network model—the threshold devices that</a:t>
            </a:r>
            <a:r>
              <a:rPr lang="en-IN" dirty="0">
                <a:latin typeface="Times New Roman" panose="02020603050405020304" pitchFamily="18" charset="0"/>
                <a:cs typeface="Times New Roman" panose="02020603050405020304" pitchFamily="18" charset="0"/>
              </a:rPr>
              <a:t> </a:t>
            </a:r>
            <a:r>
              <a:rPr lang="en-IN" dirty="0">
                <a:effectLst/>
                <a:latin typeface="Times New Roman" panose="02020603050405020304" pitchFamily="18" charset="0"/>
                <a:cs typeface="Times New Roman" panose="02020603050405020304" pitchFamily="18" charset="0"/>
              </a:rPr>
              <a:t>could perform logical operations such as AND, OR, AND-NOT.</a:t>
            </a:r>
          </a:p>
          <a:p>
            <a:pPr marL="0" indent="0">
              <a:buNone/>
            </a:pPr>
            <a:endParaRPr lang="en-IN"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4086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8B044B-EA0A-9EFF-4364-6B7529B22D0D}"/>
              </a:ext>
            </a:extLst>
          </p:cNvPr>
          <p:cNvPicPr>
            <a:picLocks noChangeAspect="1"/>
          </p:cNvPicPr>
          <p:nvPr/>
        </p:nvPicPr>
        <p:blipFill>
          <a:blip r:embed="rId2"/>
          <a:stretch>
            <a:fillRect/>
          </a:stretch>
        </p:blipFill>
        <p:spPr>
          <a:xfrm>
            <a:off x="2185988" y="195262"/>
            <a:ext cx="4357822" cy="6205538"/>
          </a:xfrm>
          <a:prstGeom prst="rect">
            <a:avLst/>
          </a:prstGeom>
        </p:spPr>
      </p:pic>
    </p:spTree>
    <p:extLst>
      <p:ext uri="{BB962C8B-B14F-4D97-AF65-F5344CB8AC3E}">
        <p14:creationId xmlns:p14="http://schemas.microsoft.com/office/powerpoint/2010/main" val="1900066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FC01DF-9CD7-04A8-171F-195993357B89}"/>
              </a:ext>
            </a:extLst>
          </p:cNvPr>
          <p:cNvSpPr txBox="1"/>
          <p:nvPr/>
        </p:nvSpPr>
        <p:spPr>
          <a:xfrm>
            <a:off x="314325" y="300038"/>
            <a:ext cx="2821606"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I</a:t>
            </a:r>
            <a:r>
              <a:rPr lang="en-IN" sz="2400" dirty="0">
                <a:effectLst/>
                <a:latin typeface="Times New Roman" panose="02020603050405020304" pitchFamily="18" charset="0"/>
                <a:cs typeface="Times New Roman" panose="02020603050405020304" pitchFamily="18" charset="0"/>
              </a:rPr>
              <a:t>mportant parameters</a:t>
            </a:r>
          </a:p>
        </p:txBody>
      </p:sp>
      <p:sp>
        <p:nvSpPr>
          <p:cNvPr id="3" name="TextBox 2">
            <a:extLst>
              <a:ext uri="{FF2B5EF4-FFF2-40B4-BE49-F238E27FC236}">
                <a16:creationId xmlns:a16="http://schemas.microsoft.com/office/drawing/2014/main" id="{DC2BBEDD-2F03-D8A8-A271-88831A96C16F}"/>
              </a:ext>
            </a:extLst>
          </p:cNvPr>
          <p:cNvSpPr txBox="1"/>
          <p:nvPr/>
        </p:nvSpPr>
        <p:spPr>
          <a:xfrm>
            <a:off x="714375" y="871538"/>
            <a:ext cx="8915400" cy="2031325"/>
          </a:xfrm>
          <a:prstGeom prst="rect">
            <a:avLst/>
          </a:prstGeom>
          <a:noFill/>
        </p:spPr>
        <p:txBody>
          <a:bodyPr wrap="square" rtlCol="0">
            <a:spAutoFit/>
          </a:bodyPr>
          <a:lstStyle/>
          <a:p>
            <a:pPr marL="285750" indent="-285750">
              <a:buFont typeface="Arial" panose="020B0604020202020204" pitchFamily="34" charset="0"/>
              <a:buChar char="•"/>
            </a:pPr>
            <a:r>
              <a:rPr lang="en-IN" dirty="0">
                <a:effectLst/>
                <a:latin typeface="Times New Roman" panose="02020603050405020304" pitchFamily="18" charset="0"/>
                <a:cs typeface="Times New Roman" panose="02020603050405020304" pitchFamily="18" charset="0"/>
              </a:rPr>
              <a:t>The size of the filters (</a:t>
            </a:r>
            <a:r>
              <a:rPr lang="en-IN" dirty="0" err="1">
                <a:effectLst/>
                <a:latin typeface="Times New Roman" panose="02020603050405020304" pitchFamily="18" charset="0"/>
                <a:cs typeface="Times New Roman" panose="02020603050405020304" pitchFamily="18" charset="0"/>
              </a:rPr>
              <a:t>kxk</a:t>
            </a:r>
            <a:r>
              <a:rPr lang="en-IN" dirty="0">
                <a:effectLst/>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IN" dirty="0">
                <a:effectLst/>
                <a:latin typeface="Times New Roman" panose="02020603050405020304" pitchFamily="18" charset="0"/>
                <a:cs typeface="Times New Roman" panose="02020603050405020304" pitchFamily="18" charset="0"/>
              </a:rPr>
              <a:t>The number of filters in the layer – channels</a:t>
            </a:r>
          </a:p>
          <a:p>
            <a:pPr marL="285750" indent="-285750">
              <a:buFont typeface="Arial" panose="020B0604020202020204" pitchFamily="34" charset="0"/>
              <a:buChar char="•"/>
            </a:pPr>
            <a:r>
              <a:rPr lang="en-IN" dirty="0">
                <a:effectLst/>
                <a:latin typeface="Times New Roman" panose="02020603050405020304" pitchFamily="18" charset="0"/>
                <a:cs typeface="Times New Roman" panose="02020603050405020304" pitchFamily="18" charset="0"/>
              </a:rPr>
              <a:t>The number of pixels the filter strides (s) through the image</a:t>
            </a:r>
          </a:p>
          <a:p>
            <a:pPr marL="285750" indent="-285750">
              <a:buFont typeface="Arial" panose="020B0604020202020204" pitchFamily="34" charset="0"/>
              <a:buChar char="•"/>
            </a:pPr>
            <a:r>
              <a:rPr lang="en-IN" dirty="0">
                <a:effectLst/>
                <a:latin typeface="Times New Roman" panose="02020603050405020304" pitchFamily="18" charset="0"/>
                <a:cs typeface="Times New Roman" panose="02020603050405020304" pitchFamily="18" charset="0"/>
              </a:rPr>
              <a:t>The padding to be used while convolving. Traditionally, there are two options,</a:t>
            </a:r>
            <a:r>
              <a:rPr lang="en-IN" dirty="0">
                <a:latin typeface="Times New Roman" panose="02020603050405020304" pitchFamily="18" charset="0"/>
                <a:cs typeface="Times New Roman" panose="02020603050405020304" pitchFamily="18" charset="0"/>
              </a:rPr>
              <a:t> </a:t>
            </a:r>
            <a:r>
              <a:rPr lang="en-IN" dirty="0">
                <a:effectLst/>
                <a:latin typeface="Times New Roman" panose="02020603050405020304" pitchFamily="18" charset="0"/>
                <a:cs typeface="Times New Roman" panose="02020603050405020304" pitchFamily="18" charset="0"/>
              </a:rPr>
              <a:t>either valid or same</a:t>
            </a:r>
          </a:p>
          <a:p>
            <a:pPr marL="285750" indent="-285750">
              <a:buFont typeface="Arial" panose="020B0604020202020204" pitchFamily="34" charset="0"/>
              <a:buChar char="•"/>
            </a:pPr>
            <a:endParaRPr lang="en-IN"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3EC5DF3-4298-60F5-7BD7-6873B19413A6}"/>
              </a:ext>
            </a:extLst>
          </p:cNvPr>
          <p:cNvPicPr>
            <a:picLocks noChangeAspect="1"/>
          </p:cNvPicPr>
          <p:nvPr/>
        </p:nvPicPr>
        <p:blipFill>
          <a:blip r:embed="rId2"/>
          <a:stretch>
            <a:fillRect/>
          </a:stretch>
        </p:blipFill>
        <p:spPr>
          <a:xfrm>
            <a:off x="2068512" y="2468562"/>
            <a:ext cx="5626100" cy="3517900"/>
          </a:xfrm>
          <a:prstGeom prst="rect">
            <a:avLst/>
          </a:prstGeom>
        </p:spPr>
      </p:pic>
    </p:spTree>
    <p:extLst>
      <p:ext uri="{BB962C8B-B14F-4D97-AF65-F5344CB8AC3E}">
        <p14:creationId xmlns:p14="http://schemas.microsoft.com/office/powerpoint/2010/main" val="3942404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0E372B-AB92-14C4-752C-96B8CF62FE2F}"/>
              </a:ext>
            </a:extLst>
          </p:cNvPr>
          <p:cNvSpPr txBox="1"/>
          <p:nvPr/>
        </p:nvSpPr>
        <p:spPr>
          <a:xfrm>
            <a:off x="742950" y="171450"/>
            <a:ext cx="1486304"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Pooling layer</a:t>
            </a:r>
          </a:p>
        </p:txBody>
      </p:sp>
      <p:sp>
        <p:nvSpPr>
          <p:cNvPr id="3" name="TextBox 2">
            <a:extLst>
              <a:ext uri="{FF2B5EF4-FFF2-40B4-BE49-F238E27FC236}">
                <a16:creationId xmlns:a16="http://schemas.microsoft.com/office/drawing/2014/main" id="{78499693-8D37-1978-630B-6DB0480019E9}"/>
              </a:ext>
            </a:extLst>
          </p:cNvPr>
          <p:cNvSpPr txBox="1"/>
          <p:nvPr/>
        </p:nvSpPr>
        <p:spPr>
          <a:xfrm>
            <a:off x="942975" y="540781"/>
            <a:ext cx="11087100" cy="1477328"/>
          </a:xfrm>
          <a:prstGeom prst="rect">
            <a:avLst/>
          </a:prstGeom>
          <a:noFill/>
        </p:spPr>
        <p:txBody>
          <a:bodyPr wrap="square" rtlCol="0">
            <a:spAutoFit/>
          </a:bodyPr>
          <a:lstStyle/>
          <a:p>
            <a:pPr marL="285750" indent="-285750">
              <a:buFont typeface="Arial" panose="020B0604020202020204" pitchFamily="34" charset="0"/>
              <a:buChar char="•"/>
            </a:pPr>
            <a:r>
              <a:rPr lang="en-IN" dirty="0">
                <a:effectLst/>
                <a:latin typeface="Times New Roman" panose="02020603050405020304" pitchFamily="18" charset="0"/>
                <a:cs typeface="Times New Roman" panose="02020603050405020304" pitchFamily="18" charset="0"/>
              </a:rPr>
              <a:t>The convolution layer is followed conventionally by a pooling layer. </a:t>
            </a:r>
          </a:p>
          <a:p>
            <a:pPr marL="285750" indent="-285750">
              <a:buFont typeface="Arial" panose="020B0604020202020204" pitchFamily="34" charset="0"/>
              <a:buChar char="•"/>
            </a:pPr>
            <a:r>
              <a:rPr lang="en-IN" dirty="0">
                <a:effectLst/>
                <a:latin typeface="Times New Roman" panose="02020603050405020304" pitchFamily="18" charset="0"/>
                <a:cs typeface="Times New Roman" panose="02020603050405020304" pitchFamily="18" charset="0"/>
              </a:rPr>
              <a:t>The purpose of the pooling layer is to progressively reduce the size of the representation, and thus, reduce the number of parameters and computations in the network. </a:t>
            </a:r>
          </a:p>
          <a:p>
            <a:pPr marL="285750" indent="-285750">
              <a:buFont typeface="Arial" panose="020B0604020202020204" pitchFamily="34" charset="0"/>
              <a:buChar char="•"/>
            </a:pPr>
            <a:r>
              <a:rPr lang="en-IN" dirty="0">
                <a:effectLst/>
                <a:latin typeface="Times New Roman" panose="02020603050405020304" pitchFamily="18" charset="0"/>
                <a:cs typeface="Times New Roman" panose="02020603050405020304" pitchFamily="18" charset="0"/>
              </a:rPr>
              <a:t>Thus, it down samples the information as it propagates through the network in feed forward manner.</a:t>
            </a:r>
          </a:p>
          <a:p>
            <a:endParaRPr lang="en-US" dirty="0"/>
          </a:p>
        </p:txBody>
      </p:sp>
      <p:pic>
        <p:nvPicPr>
          <p:cNvPr id="4" name="Picture 3">
            <a:extLst>
              <a:ext uri="{FF2B5EF4-FFF2-40B4-BE49-F238E27FC236}">
                <a16:creationId xmlns:a16="http://schemas.microsoft.com/office/drawing/2014/main" id="{9049C28F-C849-5B2D-6219-2085E4ED5E8F}"/>
              </a:ext>
            </a:extLst>
          </p:cNvPr>
          <p:cNvPicPr>
            <a:picLocks noChangeAspect="1"/>
          </p:cNvPicPr>
          <p:nvPr/>
        </p:nvPicPr>
        <p:blipFill>
          <a:blip r:embed="rId2"/>
          <a:stretch>
            <a:fillRect/>
          </a:stretch>
        </p:blipFill>
        <p:spPr>
          <a:xfrm>
            <a:off x="1728788" y="1993343"/>
            <a:ext cx="5753100" cy="4261556"/>
          </a:xfrm>
          <a:prstGeom prst="rect">
            <a:avLst/>
          </a:prstGeom>
        </p:spPr>
      </p:pic>
    </p:spTree>
    <p:extLst>
      <p:ext uri="{BB962C8B-B14F-4D97-AF65-F5344CB8AC3E}">
        <p14:creationId xmlns:p14="http://schemas.microsoft.com/office/powerpoint/2010/main" val="887552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F463BE-5C00-B4F4-82E6-51E81AA97AC7}"/>
              </a:ext>
            </a:extLst>
          </p:cNvPr>
          <p:cNvPicPr>
            <a:picLocks noChangeAspect="1"/>
          </p:cNvPicPr>
          <p:nvPr/>
        </p:nvPicPr>
        <p:blipFill>
          <a:blip r:embed="rId2"/>
          <a:stretch>
            <a:fillRect/>
          </a:stretch>
        </p:blipFill>
        <p:spPr>
          <a:xfrm>
            <a:off x="3200401" y="1397000"/>
            <a:ext cx="5334000" cy="4064000"/>
          </a:xfrm>
          <a:prstGeom prst="rect">
            <a:avLst/>
          </a:prstGeom>
        </p:spPr>
      </p:pic>
      <p:sp>
        <p:nvSpPr>
          <p:cNvPr id="3" name="TextBox 2">
            <a:extLst>
              <a:ext uri="{FF2B5EF4-FFF2-40B4-BE49-F238E27FC236}">
                <a16:creationId xmlns:a16="http://schemas.microsoft.com/office/drawing/2014/main" id="{4CF15E2C-8C64-E34B-E2C9-79D558D10016}"/>
              </a:ext>
            </a:extLst>
          </p:cNvPr>
          <p:cNvSpPr txBox="1"/>
          <p:nvPr/>
        </p:nvSpPr>
        <p:spPr>
          <a:xfrm>
            <a:off x="2071688" y="678160"/>
            <a:ext cx="5256567" cy="461665"/>
          </a:xfrm>
          <a:prstGeom prst="rect">
            <a:avLst/>
          </a:prstGeom>
          <a:noFill/>
        </p:spPr>
        <p:txBody>
          <a:bodyPr wrap="none" rtlCol="0">
            <a:spAutoFit/>
          </a:bodyPr>
          <a:lstStyle/>
          <a:p>
            <a:r>
              <a:rPr lang="en-IN" sz="2400" dirty="0">
                <a:effectLst/>
                <a:latin typeface="Times New Roman" panose="02020603050405020304" pitchFamily="18" charset="0"/>
                <a:cs typeface="Times New Roman" panose="02020603050405020304" pitchFamily="18" charset="0"/>
              </a:rPr>
              <a:t>The basic architecture of a CNN network</a:t>
            </a:r>
          </a:p>
        </p:txBody>
      </p:sp>
    </p:spTree>
    <p:extLst>
      <p:ext uri="{BB962C8B-B14F-4D97-AF65-F5344CB8AC3E}">
        <p14:creationId xmlns:p14="http://schemas.microsoft.com/office/powerpoint/2010/main" val="2033839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F15E2C-8C64-E34B-E2C9-79D558D10016}"/>
              </a:ext>
            </a:extLst>
          </p:cNvPr>
          <p:cNvSpPr txBox="1"/>
          <p:nvPr/>
        </p:nvSpPr>
        <p:spPr>
          <a:xfrm>
            <a:off x="185737" y="192385"/>
            <a:ext cx="4453935" cy="461665"/>
          </a:xfrm>
          <a:prstGeom prst="rect">
            <a:avLst/>
          </a:prstGeom>
          <a:noFill/>
        </p:spPr>
        <p:txBody>
          <a:bodyPr wrap="square" rtlCol="0">
            <a:spAutoFit/>
          </a:bodyPr>
          <a:lstStyle/>
          <a:p>
            <a:r>
              <a:rPr lang="en-IN" sz="2400" dirty="0">
                <a:effectLst/>
                <a:latin typeface="Times New Roman" panose="02020603050405020304" pitchFamily="18" charset="0"/>
                <a:cs typeface="Times New Roman" panose="02020603050405020304" pitchFamily="18" charset="0"/>
              </a:rPr>
              <a:t>Popular CNN model</a:t>
            </a:r>
          </a:p>
        </p:txBody>
      </p:sp>
      <p:sp>
        <p:nvSpPr>
          <p:cNvPr id="4" name="TextBox 3">
            <a:extLst>
              <a:ext uri="{FF2B5EF4-FFF2-40B4-BE49-F238E27FC236}">
                <a16:creationId xmlns:a16="http://schemas.microsoft.com/office/drawing/2014/main" id="{A01948B1-8DF2-6F7C-1356-CE73BD526C5D}"/>
              </a:ext>
            </a:extLst>
          </p:cNvPr>
          <p:cNvSpPr txBox="1"/>
          <p:nvPr/>
        </p:nvSpPr>
        <p:spPr>
          <a:xfrm>
            <a:off x="185737" y="654050"/>
            <a:ext cx="11844338" cy="5355312"/>
          </a:xfrm>
          <a:prstGeom prst="rect">
            <a:avLst/>
          </a:prstGeom>
          <a:noFill/>
        </p:spPr>
        <p:txBody>
          <a:bodyPr wrap="square" rtlCol="0">
            <a:spAutoFit/>
          </a:bodyPr>
          <a:lstStyle/>
          <a:p>
            <a:r>
              <a:rPr lang="en-US" b="1" dirty="0" err="1">
                <a:solidFill>
                  <a:srgbClr val="FF0000"/>
                </a:solidFill>
                <a:latin typeface="Times New Roman" panose="02020603050405020304" pitchFamily="18" charset="0"/>
                <a:cs typeface="Times New Roman" panose="02020603050405020304" pitchFamily="18" charset="0"/>
              </a:rPr>
              <a:t>Lenet</a:t>
            </a:r>
            <a:r>
              <a:rPr lang="en-US" b="1" dirty="0">
                <a:solidFill>
                  <a:srgbClr val="FF0000"/>
                </a:solidFill>
                <a:latin typeface="Times New Roman" panose="02020603050405020304" pitchFamily="18" charset="0"/>
                <a:cs typeface="Times New Roman" panose="02020603050405020304" pitchFamily="18" charset="0"/>
              </a:rPr>
              <a:t>:</a:t>
            </a: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LeNet</a:t>
            </a:r>
            <a:r>
              <a:rPr lang="en-US" dirty="0">
                <a:latin typeface="Times New Roman" panose="02020603050405020304" pitchFamily="18" charset="0"/>
                <a:cs typeface="Times New Roman" panose="02020603050405020304" pitchFamily="18" charset="0"/>
              </a:rPr>
              <a:t> was the first successful CNN applied to recognize handwritten digits. It was developed by Yann </a:t>
            </a:r>
            <a:r>
              <a:rPr lang="en-US" dirty="0" err="1">
                <a:latin typeface="Times New Roman" panose="02020603050405020304" pitchFamily="18" charset="0"/>
                <a:cs typeface="Times New Roman" panose="02020603050405020304" pitchFamily="18" charset="0"/>
              </a:rPr>
              <a:t>LeCun</a:t>
            </a:r>
            <a:r>
              <a:rPr lang="en-US" dirty="0">
                <a:latin typeface="Times New Roman" panose="02020603050405020304" pitchFamily="18" charset="0"/>
                <a:cs typeface="Times New Roman" panose="02020603050405020304" pitchFamily="18" charset="0"/>
              </a:rPr>
              <a:t> in the 1990s.</a:t>
            </a:r>
          </a:p>
          <a:p>
            <a:r>
              <a:rPr lang="en-US" b="1" dirty="0" err="1">
                <a:solidFill>
                  <a:srgbClr val="FF0000"/>
                </a:solidFill>
                <a:latin typeface="Times New Roman" panose="02020603050405020304" pitchFamily="18" charset="0"/>
                <a:cs typeface="Times New Roman" panose="02020603050405020304" pitchFamily="18" charset="0"/>
              </a:rPr>
              <a:t>VGGnet</a:t>
            </a:r>
            <a:r>
              <a:rPr lang="en-US" b="1" dirty="0">
                <a:solidFill>
                  <a:srgbClr val="FF0000"/>
                </a:solidFill>
                <a:latin typeface="Times New Roman" panose="02020603050405020304" pitchFamily="18" charset="0"/>
                <a:cs typeface="Times New Roman" panose="02020603050405020304" pitchFamily="18" charset="0"/>
              </a:rPr>
              <a:t>:</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This was the runner-up in ILSVRC 2014, developed by Karen </a:t>
            </a:r>
            <a:r>
              <a:rPr lang="en-US" dirty="0" err="1">
                <a:latin typeface="Times New Roman" panose="02020603050405020304" pitchFamily="18" charset="0"/>
                <a:cs typeface="Times New Roman" panose="02020603050405020304" pitchFamily="18" charset="0"/>
              </a:rPr>
              <a:t>Simonyan</a:t>
            </a:r>
            <a:r>
              <a:rPr lang="en-US" dirty="0">
                <a:latin typeface="Times New Roman" panose="02020603050405020304" pitchFamily="18" charset="0"/>
                <a:cs typeface="Times New Roman" panose="02020603050405020304" pitchFamily="18" charset="0"/>
              </a:rPr>
              <a:t> and Andrew Zisserman. Its first version contains 16 </a:t>
            </a:r>
            <a:r>
              <a:rPr lang="en-US" dirty="0" err="1">
                <a:latin typeface="Times New Roman" panose="02020603050405020304" pitchFamily="18" charset="0"/>
                <a:cs typeface="Times New Roman" panose="02020603050405020304" pitchFamily="18" charset="0"/>
              </a:rPr>
              <a:t>Convolution+FC</a:t>
            </a:r>
            <a:r>
              <a:rPr lang="en-US" dirty="0">
                <a:latin typeface="Times New Roman" panose="02020603050405020304" pitchFamily="18" charset="0"/>
                <a:cs typeface="Times New Roman" panose="02020603050405020304" pitchFamily="18" charset="0"/>
              </a:rPr>
              <a:t> layers and was called VGG 16. </a:t>
            </a:r>
          </a:p>
          <a:p>
            <a:r>
              <a:rPr lang="en-US" b="1" dirty="0">
                <a:solidFill>
                  <a:srgbClr val="FF0000"/>
                </a:solidFill>
                <a:latin typeface="Times New Roman" panose="02020603050405020304" pitchFamily="18" charset="0"/>
                <a:cs typeface="Times New Roman" panose="02020603050405020304" pitchFamily="18" charset="0"/>
              </a:rPr>
              <a:t>Resnet:</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Developed by </a:t>
            </a:r>
            <a:r>
              <a:rPr lang="en-US" dirty="0" err="1">
                <a:latin typeface="Times New Roman" panose="02020603050405020304" pitchFamily="18" charset="0"/>
                <a:cs typeface="Times New Roman" panose="02020603050405020304" pitchFamily="18" charset="0"/>
              </a:rPr>
              <a:t>Kaiming</a:t>
            </a:r>
            <a:r>
              <a:rPr lang="en-US" dirty="0">
                <a:latin typeface="Times New Roman" panose="02020603050405020304" pitchFamily="18" charset="0"/>
                <a:cs typeface="Times New Roman" panose="02020603050405020304" pitchFamily="18" charset="0"/>
              </a:rPr>
              <a:t> He et al., </a:t>
            </a:r>
            <a:r>
              <a:rPr lang="en-US" dirty="0" err="1">
                <a:latin typeface="Times New Roman" panose="02020603050405020304" pitchFamily="18" charset="0"/>
                <a:cs typeface="Times New Roman" panose="02020603050405020304" pitchFamily="18" charset="0"/>
              </a:rPr>
              <a:t>ResNet</a:t>
            </a:r>
            <a:r>
              <a:rPr lang="en-US" dirty="0">
                <a:latin typeface="Times New Roman" panose="02020603050405020304" pitchFamily="18" charset="0"/>
                <a:cs typeface="Times New Roman" panose="02020603050405020304" pitchFamily="18" charset="0"/>
              </a:rPr>
              <a:t> was the winner of ILSVRC 2015. It made use of new feature called residual learning and batch normalization. </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It's a very deep network with more than 100 layers. </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It's known that adding more layers will improve the performance, but adding layers also introduced the problem of vanishing gradients. </a:t>
            </a:r>
          </a:p>
          <a:p>
            <a:pPr marL="285750" indent="-285750">
              <a:buFont typeface="Wingdings" pitchFamily="2" charset="2"/>
              <a:buChar char="Ø"/>
            </a:pPr>
            <a:r>
              <a:rPr lang="en-US" dirty="0" err="1">
                <a:latin typeface="Times New Roman" panose="02020603050405020304" pitchFamily="18" charset="0"/>
                <a:cs typeface="Times New Roman" panose="02020603050405020304" pitchFamily="18" charset="0"/>
              </a:rPr>
              <a:t>ResNet</a:t>
            </a:r>
            <a:r>
              <a:rPr lang="en-US" dirty="0">
                <a:latin typeface="Times New Roman" panose="02020603050405020304" pitchFamily="18" charset="0"/>
                <a:cs typeface="Times New Roman" panose="02020603050405020304" pitchFamily="18" charset="0"/>
              </a:rPr>
              <a:t> solved this issue by making use of identity shortcut connection, where the signal skips one or more layers.</a:t>
            </a:r>
          </a:p>
          <a:p>
            <a:r>
              <a:rPr lang="en-US" b="1" dirty="0" err="1">
                <a:solidFill>
                  <a:srgbClr val="FF0000"/>
                </a:solidFill>
                <a:latin typeface="Times New Roman" panose="02020603050405020304" pitchFamily="18" charset="0"/>
                <a:cs typeface="Times New Roman" panose="02020603050405020304" pitchFamily="18" charset="0"/>
              </a:rPr>
              <a:t>Googlenet</a:t>
            </a:r>
            <a:r>
              <a:rPr lang="en-US" b="1" dirty="0">
                <a:solidFill>
                  <a:srgbClr val="FF0000"/>
                </a:solidFill>
                <a:latin typeface="Times New Roman" panose="02020603050405020304" pitchFamily="18" charset="0"/>
                <a:cs typeface="Times New Roman" panose="02020603050405020304" pitchFamily="18" charset="0"/>
              </a:rPr>
              <a:t>:</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This was the winning architecture of ILSVRC 2014. </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It has 22 layers, and introduced the idea of inception layer. </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The basic idea is to cover a bigger area, while at the same time, keep a fine resolution for small information on the images. </a:t>
            </a:r>
          </a:p>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As a result instead of one size filters, at each layer, we have filter ranging from 1x1 to 5x5 .</a:t>
            </a:r>
          </a:p>
          <a:p>
            <a:pPr marL="285750" indent="-285750">
              <a:buFont typeface="Wingdings" pitchFamily="2" charset="2"/>
              <a:buChar char="Ø"/>
            </a:pPr>
            <a:r>
              <a:rPr lang="en-IN" dirty="0">
                <a:effectLst/>
                <a:latin typeface="Times New Roman" panose="02020603050405020304" pitchFamily="18" charset="0"/>
                <a:cs typeface="Times New Roman" panose="02020603050405020304" pitchFamily="18" charset="0"/>
              </a:rPr>
              <a:t>The result of all the filters are concatenated</a:t>
            </a:r>
            <a:r>
              <a:rPr lang="en-IN" dirty="0">
                <a:latin typeface="Times New Roman" panose="02020603050405020304" pitchFamily="18" charset="0"/>
                <a:cs typeface="Times New Roman" panose="02020603050405020304" pitchFamily="18" charset="0"/>
              </a:rPr>
              <a:t> </a:t>
            </a:r>
            <a:r>
              <a:rPr lang="en-IN" dirty="0">
                <a:effectLst/>
                <a:latin typeface="Times New Roman" panose="02020603050405020304" pitchFamily="18" charset="0"/>
                <a:cs typeface="Times New Roman" panose="02020603050405020304" pitchFamily="18" charset="0"/>
              </a:rPr>
              <a:t>and passed to next layer, the process is repeated in the next inception layer</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7818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265159-0E48-8678-FC6F-4267822DD83C}"/>
              </a:ext>
            </a:extLst>
          </p:cNvPr>
          <p:cNvSpPr txBox="1"/>
          <p:nvPr/>
        </p:nvSpPr>
        <p:spPr>
          <a:xfrm>
            <a:off x="3923001" y="0"/>
            <a:ext cx="4345998" cy="523220"/>
          </a:xfrm>
          <a:prstGeom prst="rect">
            <a:avLst/>
          </a:prstGeom>
          <a:noFill/>
        </p:spPr>
        <p:txBody>
          <a:bodyPr wrap="none" rtlCol="0">
            <a:spAutoFit/>
          </a:bodyPr>
          <a:lstStyle/>
          <a:p>
            <a:r>
              <a:rPr lang="en-IN" sz="2800" b="1" dirty="0">
                <a:effectLst/>
                <a:latin typeface="Times New Roman" panose="02020603050405020304" pitchFamily="18" charset="0"/>
                <a:cs typeface="Times New Roman" panose="02020603050405020304" pitchFamily="18" charset="0"/>
              </a:rPr>
              <a:t>Recurrent neural networks</a:t>
            </a:r>
          </a:p>
        </p:txBody>
      </p:sp>
      <p:sp>
        <p:nvSpPr>
          <p:cNvPr id="3" name="TextBox 2">
            <a:extLst>
              <a:ext uri="{FF2B5EF4-FFF2-40B4-BE49-F238E27FC236}">
                <a16:creationId xmlns:a16="http://schemas.microsoft.com/office/drawing/2014/main" id="{78C56ECC-7EC0-5786-8E4A-6354F7051BFF}"/>
              </a:ext>
            </a:extLst>
          </p:cNvPr>
          <p:cNvSpPr txBox="1"/>
          <p:nvPr/>
        </p:nvSpPr>
        <p:spPr>
          <a:xfrm>
            <a:off x="447041" y="1076960"/>
            <a:ext cx="11399520" cy="4524315"/>
          </a:xfrm>
          <a:prstGeom prst="rect">
            <a:avLst/>
          </a:prstGeom>
          <a:noFill/>
        </p:spPr>
        <p:txBody>
          <a:bodyPr wrap="square" rtlCol="0">
            <a:spAutoFit/>
          </a:bodyPr>
          <a:lstStyle/>
          <a:p>
            <a:pPr marL="285750" indent="-285750" algn="just">
              <a:buFont typeface="Arial" panose="020B0604020202020204" pitchFamily="34" charset="0"/>
              <a:buChar char="•"/>
            </a:pPr>
            <a:r>
              <a:rPr lang="en-IN" sz="2400" b="0" i="0" dirty="0">
                <a:solidFill>
                  <a:srgbClr val="273239"/>
                </a:solidFill>
                <a:effectLst/>
                <a:latin typeface="Times New Roman" panose="02020603050405020304" pitchFamily="18" charset="0"/>
                <a:cs typeface="Times New Roman" panose="02020603050405020304" pitchFamily="18" charset="0"/>
              </a:rPr>
              <a:t>Recurrent Neural Network(RNN) is a type </a:t>
            </a:r>
            <a:r>
              <a:rPr lang="en-IN" sz="2400" b="0" i="0" dirty="0">
                <a:effectLst/>
                <a:latin typeface="Times New Roman" panose="02020603050405020304" pitchFamily="18" charset="0"/>
                <a:cs typeface="Times New Roman" panose="02020603050405020304" pitchFamily="18" charset="0"/>
              </a:rPr>
              <a:t>of Neural Network </a:t>
            </a:r>
            <a:r>
              <a:rPr lang="en-IN" sz="2400" b="0" i="0" dirty="0">
                <a:solidFill>
                  <a:srgbClr val="273239"/>
                </a:solidFill>
                <a:effectLst/>
                <a:latin typeface="Times New Roman" panose="02020603050405020304" pitchFamily="18" charset="0"/>
                <a:cs typeface="Times New Roman" panose="02020603050405020304" pitchFamily="18" charset="0"/>
              </a:rPr>
              <a:t>where the output from the previous step is fed as input to the current step. </a:t>
            </a:r>
          </a:p>
          <a:p>
            <a:pPr marL="285750" indent="-285750" algn="just">
              <a:buFont typeface="Arial" panose="020B0604020202020204" pitchFamily="34" charset="0"/>
              <a:buChar char="•"/>
            </a:pPr>
            <a:r>
              <a:rPr lang="en-IN" sz="2400" b="0" i="0" dirty="0">
                <a:solidFill>
                  <a:srgbClr val="273239"/>
                </a:solidFill>
                <a:effectLst/>
                <a:latin typeface="Times New Roman" panose="02020603050405020304" pitchFamily="18" charset="0"/>
                <a:cs typeface="Times New Roman" panose="02020603050405020304" pitchFamily="18" charset="0"/>
              </a:rPr>
              <a:t>In traditional neural networks, all the inputs and outputs are independent of each other, but in cases when it is required to predict the next word of a sentence, the previous words are required and hence there is a need to remember the previous words.</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Thus RNN came into existence, which solved this issue with the help of a Hidden Layer.</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main and most important feature of RNN is its </a:t>
            </a:r>
            <a:r>
              <a:rPr lang="en-US" sz="2400" dirty="0">
                <a:highlight>
                  <a:srgbClr val="00FF00"/>
                </a:highlight>
                <a:latin typeface="Times New Roman" panose="02020603050405020304" pitchFamily="18" charset="0"/>
                <a:cs typeface="Times New Roman" panose="02020603050405020304" pitchFamily="18" charset="0"/>
              </a:rPr>
              <a:t>Hidden state</a:t>
            </a:r>
            <a:r>
              <a:rPr lang="en-US" sz="2400" dirty="0">
                <a:latin typeface="Times New Roman" panose="02020603050405020304" pitchFamily="18" charset="0"/>
                <a:cs typeface="Times New Roman" panose="02020603050405020304" pitchFamily="18" charset="0"/>
              </a:rPr>
              <a:t>, which remembers some information about a sequence. The state is also referred to as </a:t>
            </a:r>
            <a:r>
              <a:rPr lang="en-US" sz="2400" dirty="0">
                <a:highlight>
                  <a:srgbClr val="00FF00"/>
                </a:highlight>
                <a:latin typeface="Times New Roman" panose="02020603050405020304" pitchFamily="18" charset="0"/>
                <a:cs typeface="Times New Roman" panose="02020603050405020304" pitchFamily="18" charset="0"/>
              </a:rPr>
              <a:t>Memory State </a:t>
            </a:r>
            <a:r>
              <a:rPr lang="en-US" sz="2400" dirty="0">
                <a:latin typeface="Times New Roman" panose="02020603050405020304" pitchFamily="18" charset="0"/>
                <a:cs typeface="Times New Roman" panose="02020603050405020304" pitchFamily="18" charset="0"/>
              </a:rPr>
              <a:t>since it remembers the previous input to the network.</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uses the same parameters for each input as it performs the same task on all the inputs or hidden layers to produce the output. </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reduces the complexity of parameters, unlike other neural networks.</a:t>
            </a:r>
          </a:p>
        </p:txBody>
      </p:sp>
    </p:spTree>
    <p:extLst>
      <p:ext uri="{BB962C8B-B14F-4D97-AF65-F5344CB8AC3E}">
        <p14:creationId xmlns:p14="http://schemas.microsoft.com/office/powerpoint/2010/main" val="2316695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FEF552-3AA5-733F-B87B-145EAB3939CF}"/>
              </a:ext>
            </a:extLst>
          </p:cNvPr>
          <p:cNvPicPr>
            <a:picLocks noChangeAspect="1"/>
          </p:cNvPicPr>
          <p:nvPr/>
        </p:nvPicPr>
        <p:blipFill>
          <a:blip r:embed="rId2"/>
          <a:stretch>
            <a:fillRect/>
          </a:stretch>
        </p:blipFill>
        <p:spPr>
          <a:xfrm>
            <a:off x="2946400" y="199994"/>
            <a:ext cx="5628640" cy="3852719"/>
          </a:xfrm>
          <a:prstGeom prst="rect">
            <a:avLst/>
          </a:prstGeom>
        </p:spPr>
      </p:pic>
      <p:pic>
        <p:nvPicPr>
          <p:cNvPr id="3" name="Picture 2">
            <a:extLst>
              <a:ext uri="{FF2B5EF4-FFF2-40B4-BE49-F238E27FC236}">
                <a16:creationId xmlns:a16="http://schemas.microsoft.com/office/drawing/2014/main" id="{30382255-D74B-170A-7D91-08D381600056}"/>
              </a:ext>
            </a:extLst>
          </p:cNvPr>
          <p:cNvPicPr>
            <a:picLocks noChangeAspect="1"/>
          </p:cNvPicPr>
          <p:nvPr/>
        </p:nvPicPr>
        <p:blipFill>
          <a:blip r:embed="rId3"/>
          <a:stretch>
            <a:fillRect/>
          </a:stretch>
        </p:blipFill>
        <p:spPr>
          <a:xfrm>
            <a:off x="920480" y="3879138"/>
            <a:ext cx="11123200" cy="2978862"/>
          </a:xfrm>
          <a:prstGeom prst="rect">
            <a:avLst/>
          </a:prstGeom>
        </p:spPr>
      </p:pic>
    </p:spTree>
    <p:extLst>
      <p:ext uri="{BB962C8B-B14F-4D97-AF65-F5344CB8AC3E}">
        <p14:creationId xmlns:p14="http://schemas.microsoft.com/office/powerpoint/2010/main" val="532366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EC6838-FE49-B03B-A5CB-E33711701156}"/>
              </a:ext>
            </a:extLst>
          </p:cNvPr>
          <p:cNvSpPr txBox="1"/>
          <p:nvPr/>
        </p:nvSpPr>
        <p:spPr>
          <a:xfrm>
            <a:off x="812800" y="304800"/>
            <a:ext cx="2504212" cy="461665"/>
          </a:xfrm>
          <a:prstGeom prst="rect">
            <a:avLst/>
          </a:prstGeom>
          <a:noFill/>
        </p:spPr>
        <p:txBody>
          <a:bodyPr wrap="none" rtlCol="0">
            <a:spAutoFit/>
          </a:bodyPr>
          <a:lstStyle/>
          <a:p>
            <a:r>
              <a:rPr lang="en-IN" sz="2400" b="1" i="0" dirty="0">
                <a:solidFill>
                  <a:srgbClr val="273239"/>
                </a:solidFill>
                <a:effectLst/>
                <a:latin typeface="Times New Roman" panose="02020603050405020304" pitchFamily="18" charset="0"/>
                <a:cs typeface="Times New Roman" panose="02020603050405020304" pitchFamily="18" charset="0"/>
              </a:rPr>
              <a:t>How  RNN works</a:t>
            </a:r>
          </a:p>
        </p:txBody>
      </p:sp>
      <p:sp>
        <p:nvSpPr>
          <p:cNvPr id="5" name="TextBox 4">
            <a:extLst>
              <a:ext uri="{FF2B5EF4-FFF2-40B4-BE49-F238E27FC236}">
                <a16:creationId xmlns:a16="http://schemas.microsoft.com/office/drawing/2014/main" id="{E37773FD-1C75-C4A2-395D-3B8D37DAE085}"/>
              </a:ext>
            </a:extLst>
          </p:cNvPr>
          <p:cNvSpPr txBox="1"/>
          <p:nvPr/>
        </p:nvSpPr>
        <p:spPr>
          <a:xfrm>
            <a:off x="629921" y="1016000"/>
            <a:ext cx="10688319" cy="2677656"/>
          </a:xfrm>
          <a:prstGeom prst="rect">
            <a:avLst/>
          </a:prstGeom>
          <a:noFill/>
        </p:spPr>
        <p:txBody>
          <a:bodyPr wrap="square" rtlCol="0">
            <a:spAutoFit/>
          </a:bodyPr>
          <a:lstStyle/>
          <a:p>
            <a:pPr marL="342900" indent="-342900" algn="just">
              <a:buFont typeface="Arial" panose="020B0604020202020204" pitchFamily="34" charset="0"/>
              <a:buChar char="•"/>
            </a:pPr>
            <a:r>
              <a:rPr lang="en-IN" sz="2400" b="0" i="0" dirty="0">
                <a:solidFill>
                  <a:srgbClr val="273239"/>
                </a:solidFill>
                <a:effectLst/>
                <a:latin typeface="Times New Roman" panose="02020603050405020304" pitchFamily="18" charset="0"/>
                <a:cs typeface="Times New Roman" panose="02020603050405020304" pitchFamily="18" charset="0"/>
              </a:rPr>
              <a:t>The Recurrent Neural Network consists of multiple fixed activation function units, one for each time step. </a:t>
            </a:r>
          </a:p>
          <a:p>
            <a:pPr marL="342900" indent="-342900" algn="just">
              <a:buFont typeface="Arial" panose="020B0604020202020204" pitchFamily="34" charset="0"/>
              <a:buChar char="•"/>
            </a:pPr>
            <a:r>
              <a:rPr lang="en-IN" sz="2400" b="0" i="0" dirty="0">
                <a:solidFill>
                  <a:srgbClr val="273239"/>
                </a:solidFill>
                <a:effectLst/>
                <a:latin typeface="Times New Roman" panose="02020603050405020304" pitchFamily="18" charset="0"/>
                <a:cs typeface="Times New Roman" panose="02020603050405020304" pitchFamily="18" charset="0"/>
              </a:rPr>
              <a:t>Each unit has an internal state which is called the hidden state of the unit. This hidden state signifies the past knowledge that the network currently holds at a given time step. </a:t>
            </a:r>
          </a:p>
          <a:p>
            <a:pPr marL="342900" indent="-342900" algn="just">
              <a:buFont typeface="Arial" panose="020B0604020202020204" pitchFamily="34" charset="0"/>
              <a:buChar char="•"/>
            </a:pPr>
            <a:r>
              <a:rPr lang="en-IN" sz="2400" b="0" i="0" dirty="0">
                <a:solidFill>
                  <a:srgbClr val="273239"/>
                </a:solidFill>
                <a:effectLst/>
                <a:latin typeface="Times New Roman" panose="02020603050405020304" pitchFamily="18" charset="0"/>
                <a:cs typeface="Times New Roman" panose="02020603050405020304" pitchFamily="18" charset="0"/>
              </a:rPr>
              <a:t>This hidden state is updated at every time step to signify the change in the knowledge of the network about the past.</a:t>
            </a:r>
            <a:endParaRPr lang="en-US"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D1F28A3-D335-D881-A88D-ACAEC7457502}"/>
              </a:ext>
            </a:extLst>
          </p:cNvPr>
          <p:cNvSpPr txBox="1"/>
          <p:nvPr/>
        </p:nvSpPr>
        <p:spPr>
          <a:xfrm>
            <a:off x="812800" y="3758525"/>
            <a:ext cx="5772734"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The formula for calculating the current state: </a:t>
            </a:r>
          </a:p>
        </p:txBody>
      </p:sp>
      <p:pic>
        <p:nvPicPr>
          <p:cNvPr id="1026" name="Picture 2">
            <a:extLst>
              <a:ext uri="{FF2B5EF4-FFF2-40B4-BE49-F238E27FC236}">
                <a16:creationId xmlns:a16="http://schemas.microsoft.com/office/drawing/2014/main" id="{A27D4F93-37E3-6B88-DC6B-DB2C73752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012" y="4220190"/>
            <a:ext cx="2273300" cy="640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3A1C7AF-FEA0-06DD-870D-11A707A151FC}"/>
              </a:ext>
            </a:extLst>
          </p:cNvPr>
          <p:cNvSpPr txBox="1"/>
          <p:nvPr/>
        </p:nvSpPr>
        <p:spPr>
          <a:xfrm>
            <a:off x="1801077" y="4981475"/>
            <a:ext cx="6914072" cy="830997"/>
          </a:xfrm>
          <a:prstGeom prst="rect">
            <a:avLst/>
          </a:prstGeom>
          <a:noFill/>
        </p:spPr>
        <p:txBody>
          <a:bodyPr wrap="none" rtlCol="0">
            <a:spAutoFit/>
          </a:bodyPr>
          <a:lstStyle/>
          <a:p>
            <a:pPr algn="l" fontAlgn="base"/>
            <a:r>
              <a:rPr lang="en-IN" sz="2400" b="0" i="0" dirty="0">
                <a:solidFill>
                  <a:srgbClr val="273239"/>
                </a:solidFill>
                <a:effectLst/>
                <a:latin typeface="Times New Roman" panose="02020603050405020304" pitchFamily="18" charset="0"/>
                <a:cs typeface="Times New Roman" panose="02020603050405020304" pitchFamily="18" charset="0"/>
              </a:rPr>
              <a:t> where:</a:t>
            </a:r>
          </a:p>
          <a:p>
            <a:r>
              <a:rPr lang="en-IN" sz="2400" dirty="0" err="1">
                <a:latin typeface="Times New Roman" panose="02020603050405020304" pitchFamily="18" charset="0"/>
                <a:cs typeface="Times New Roman" panose="02020603050405020304" pitchFamily="18" charset="0"/>
              </a:rPr>
              <a:t>h</a:t>
            </a:r>
            <a:r>
              <a:rPr lang="en-IN" sz="2400" baseline="-25000" dirty="0" err="1">
                <a:effectLst/>
                <a:latin typeface="Times New Roman" panose="02020603050405020304" pitchFamily="18" charset="0"/>
                <a:cs typeface="Times New Roman" panose="02020603050405020304" pitchFamily="18" charset="0"/>
              </a:rPr>
              <a:t>t</a:t>
            </a:r>
            <a:r>
              <a:rPr lang="en-IN" sz="2400" dirty="0">
                <a:latin typeface="Times New Roman" panose="02020603050405020304" pitchFamily="18" charset="0"/>
                <a:cs typeface="Times New Roman" panose="02020603050405020304" pitchFamily="18" charset="0"/>
              </a:rPr>
              <a:t> -&gt; current state h</a:t>
            </a:r>
            <a:r>
              <a:rPr lang="en-IN" sz="2400" baseline="-25000" dirty="0">
                <a:effectLst/>
                <a:latin typeface="Times New Roman" panose="02020603050405020304" pitchFamily="18" charset="0"/>
                <a:cs typeface="Times New Roman" panose="02020603050405020304" pitchFamily="18" charset="0"/>
              </a:rPr>
              <a:t>t-1</a:t>
            </a:r>
            <a:r>
              <a:rPr lang="en-IN" sz="2400" dirty="0">
                <a:latin typeface="Times New Roman" panose="02020603050405020304" pitchFamily="18" charset="0"/>
                <a:cs typeface="Times New Roman" panose="02020603050405020304" pitchFamily="18" charset="0"/>
              </a:rPr>
              <a:t> -&gt; previous state </a:t>
            </a:r>
            <a:r>
              <a:rPr lang="en-IN" sz="2400" dirty="0" err="1">
                <a:latin typeface="Times New Roman" panose="02020603050405020304" pitchFamily="18" charset="0"/>
                <a:cs typeface="Times New Roman" panose="02020603050405020304" pitchFamily="18" charset="0"/>
              </a:rPr>
              <a:t>x</a:t>
            </a:r>
            <a:r>
              <a:rPr lang="en-IN" sz="2400" baseline="-25000" dirty="0" err="1">
                <a:effectLst/>
                <a:latin typeface="Times New Roman" panose="02020603050405020304" pitchFamily="18" charset="0"/>
                <a:cs typeface="Times New Roman" panose="02020603050405020304" pitchFamily="18" charset="0"/>
              </a:rPr>
              <a:t>t</a:t>
            </a:r>
            <a:r>
              <a:rPr lang="en-IN" sz="2400" dirty="0">
                <a:latin typeface="Times New Roman" panose="02020603050405020304" pitchFamily="18" charset="0"/>
                <a:cs typeface="Times New Roman" panose="02020603050405020304" pitchFamily="18" charset="0"/>
              </a:rPr>
              <a:t> -&gt; input state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923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456B2B16-13DD-C87C-5F77-59BD76B20563}"/>
              </a:ext>
            </a:extLst>
          </p:cNvPr>
          <p:cNvSpPr>
            <a:spLocks noChangeArrowheads="1"/>
          </p:cNvSpPr>
          <p:nvPr/>
        </p:nvSpPr>
        <p:spPr bwMode="auto">
          <a:xfrm>
            <a:off x="617533" y="238988"/>
            <a:ext cx="7819448"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Formula for applying Activation function(tanh):</a:t>
            </a:r>
            <a:r>
              <a:rPr kumimoji="0" lang="en-US" altLang="en-US" sz="24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where: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273239"/>
                </a:solidFill>
                <a:effectLst/>
                <a:latin typeface="Times New Roman" panose="02020603050405020304" pitchFamily="18" charset="0"/>
                <a:cs typeface="Times New Roman" panose="02020603050405020304" pitchFamily="18" charset="0"/>
              </a:rPr>
              <a:t>w</a:t>
            </a:r>
            <a:r>
              <a:rPr kumimoji="0" lang="en-US" altLang="en-US" sz="2400" b="0" i="0" u="none" strike="noStrike" cap="none" normalizeH="0" baseline="-30000" dirty="0" err="1">
                <a:ln>
                  <a:noFill/>
                </a:ln>
                <a:solidFill>
                  <a:srgbClr val="273239"/>
                </a:solidFill>
                <a:effectLst/>
                <a:latin typeface="Times New Roman" panose="02020603050405020304" pitchFamily="18" charset="0"/>
                <a:cs typeface="Times New Roman" panose="02020603050405020304" pitchFamily="18" charset="0"/>
              </a:rPr>
              <a:t>hh</a:t>
            </a:r>
            <a:r>
              <a:rPr kumimoji="0" lang="en-US" altLang="en-US" sz="24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-&gt; weight at recurrent neuron </a:t>
            </a:r>
            <a:r>
              <a:rPr kumimoji="0" lang="en-US" altLang="en-US" sz="2400" b="0" i="0" u="none" strike="noStrike" cap="none" normalizeH="0" baseline="0" dirty="0" err="1">
                <a:ln>
                  <a:noFill/>
                </a:ln>
                <a:solidFill>
                  <a:srgbClr val="273239"/>
                </a:solidFill>
                <a:effectLst/>
                <a:latin typeface="Times New Roman" panose="02020603050405020304" pitchFamily="18" charset="0"/>
                <a:cs typeface="Times New Roman" panose="02020603050405020304" pitchFamily="18" charset="0"/>
              </a:rPr>
              <a:t>w</a:t>
            </a:r>
            <a:r>
              <a:rPr kumimoji="0" lang="en-US" altLang="en-US" sz="2400" b="0" i="0" u="none" strike="noStrike" cap="none" normalizeH="0" baseline="-30000" dirty="0" err="1">
                <a:ln>
                  <a:noFill/>
                </a:ln>
                <a:solidFill>
                  <a:srgbClr val="273239"/>
                </a:solidFill>
                <a:effectLst/>
                <a:latin typeface="Times New Roman" panose="02020603050405020304" pitchFamily="18" charset="0"/>
                <a:cs typeface="Times New Roman" panose="02020603050405020304" pitchFamily="18" charset="0"/>
              </a:rPr>
              <a:t>xh</a:t>
            </a:r>
            <a:r>
              <a:rPr kumimoji="0" lang="en-US" altLang="en-US" sz="24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 -&gt; weight at input neuron</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3F91427F-A348-CB3D-9E21-BD8B540B5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701039"/>
            <a:ext cx="4533900" cy="7620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BBA52A-9EAA-8693-29F7-F79B4E5D8485}"/>
              </a:ext>
            </a:extLst>
          </p:cNvPr>
          <p:cNvSpPr txBox="1"/>
          <p:nvPr/>
        </p:nvSpPr>
        <p:spPr>
          <a:xfrm>
            <a:off x="508000" y="2316480"/>
            <a:ext cx="4940007" cy="461665"/>
          </a:xfrm>
          <a:prstGeom prst="rect">
            <a:avLst/>
          </a:prstGeom>
          <a:noFill/>
        </p:spPr>
        <p:txBody>
          <a:bodyPr wrap="none" rtlCol="0">
            <a:spAutoFit/>
          </a:bodyPr>
          <a:lstStyle/>
          <a:p>
            <a:r>
              <a:rPr lang="en-IN" sz="2400" b="1" i="0" dirty="0">
                <a:solidFill>
                  <a:srgbClr val="273239"/>
                </a:solidFill>
                <a:effectLst/>
                <a:latin typeface="Times New Roman" panose="02020603050405020304" pitchFamily="18" charset="0"/>
                <a:cs typeface="Times New Roman" panose="02020603050405020304" pitchFamily="18" charset="0"/>
              </a:rPr>
              <a:t>The formula for calculating output:</a:t>
            </a:r>
            <a:r>
              <a:rPr lang="en-IN" sz="2400" b="0" i="0" dirty="0">
                <a:solidFill>
                  <a:srgbClr val="273239"/>
                </a:solidFill>
                <a:effectLst/>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pic>
        <p:nvPicPr>
          <p:cNvPr id="2052" name="Picture 4" descr="Lightbox">
            <a:extLst>
              <a:ext uri="{FF2B5EF4-FFF2-40B4-BE49-F238E27FC236}">
                <a16:creationId xmlns:a16="http://schemas.microsoft.com/office/drawing/2014/main" id="{88D5D16C-201E-2AE3-0D2C-812C17FF2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507" y="2778145"/>
            <a:ext cx="1841500" cy="812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E872BCB-B34E-234E-B305-378C4F9CDC5C}"/>
              </a:ext>
            </a:extLst>
          </p:cNvPr>
          <p:cNvSpPr txBox="1"/>
          <p:nvPr/>
        </p:nvSpPr>
        <p:spPr>
          <a:xfrm>
            <a:off x="792480" y="3515360"/>
            <a:ext cx="5364802" cy="461665"/>
          </a:xfrm>
          <a:prstGeom prst="rect">
            <a:avLst/>
          </a:prstGeom>
          <a:noFill/>
        </p:spPr>
        <p:txBody>
          <a:bodyPr wrap="none" rtlCol="0">
            <a:spAutoFit/>
          </a:bodyPr>
          <a:lstStyle/>
          <a:p>
            <a:r>
              <a:rPr lang="en-IN" sz="2400" dirty="0" err="1">
                <a:latin typeface="Times New Roman" panose="02020603050405020304" pitchFamily="18" charset="0"/>
                <a:cs typeface="Times New Roman" panose="02020603050405020304" pitchFamily="18" charset="0"/>
              </a:rPr>
              <a:t>Y</a:t>
            </a:r>
            <a:r>
              <a:rPr lang="en-IN" sz="2400" baseline="-25000" dirty="0" err="1">
                <a:effectLst/>
                <a:latin typeface="Times New Roman" panose="02020603050405020304" pitchFamily="18" charset="0"/>
                <a:cs typeface="Times New Roman" panose="02020603050405020304" pitchFamily="18" charset="0"/>
              </a:rPr>
              <a:t>t</a:t>
            </a:r>
            <a:r>
              <a:rPr lang="en-IN" sz="2400" dirty="0">
                <a:latin typeface="Times New Roman" panose="02020603050405020304" pitchFamily="18" charset="0"/>
                <a:cs typeface="Times New Roman" panose="02020603050405020304" pitchFamily="18" charset="0"/>
              </a:rPr>
              <a:t> -&gt; output W</a:t>
            </a:r>
            <a:r>
              <a:rPr lang="en-IN" sz="2400" baseline="-25000" dirty="0">
                <a:effectLst/>
                <a:latin typeface="Times New Roman" panose="02020603050405020304" pitchFamily="18" charset="0"/>
                <a:cs typeface="Times New Roman" panose="02020603050405020304" pitchFamily="18" charset="0"/>
              </a:rPr>
              <a:t>hy</a:t>
            </a:r>
            <a:r>
              <a:rPr lang="en-IN" sz="2400" dirty="0">
                <a:latin typeface="Times New Roman" panose="02020603050405020304" pitchFamily="18" charset="0"/>
                <a:cs typeface="Times New Roman" panose="02020603050405020304" pitchFamily="18" charset="0"/>
              </a:rPr>
              <a:t> -&gt; weight at output layer</a:t>
            </a:r>
            <a:endParaRPr lang="en-US"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0464019-6E58-6244-D253-05957F249968}"/>
              </a:ext>
            </a:extLst>
          </p:cNvPr>
          <p:cNvSpPr txBox="1"/>
          <p:nvPr/>
        </p:nvSpPr>
        <p:spPr>
          <a:xfrm>
            <a:off x="670561" y="4531359"/>
            <a:ext cx="10647680" cy="1200329"/>
          </a:xfrm>
          <a:prstGeom prst="rect">
            <a:avLst/>
          </a:prstGeom>
          <a:noFill/>
        </p:spPr>
        <p:txBody>
          <a:bodyPr wrap="square" rtlCol="0">
            <a:spAutoFit/>
          </a:bodyPr>
          <a:lstStyle/>
          <a:p>
            <a:pPr algn="just"/>
            <a:r>
              <a:rPr lang="en-IN" sz="2400" b="0" i="0" dirty="0">
                <a:solidFill>
                  <a:srgbClr val="273239"/>
                </a:solidFill>
                <a:effectLst/>
                <a:latin typeface="Times New Roman" panose="02020603050405020304" pitchFamily="18" charset="0"/>
                <a:cs typeface="Times New Roman" panose="02020603050405020304" pitchFamily="18" charset="0"/>
              </a:rPr>
              <a:t>These parameters are updated using Backpropagation. However, since RNN works on sequential data here we use an updated backpropagation which is known as Backpropagation through time.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333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52FC48-54D8-BFA3-238D-C1F9AE59A92D}"/>
              </a:ext>
            </a:extLst>
          </p:cNvPr>
          <p:cNvSpPr txBox="1"/>
          <p:nvPr/>
        </p:nvSpPr>
        <p:spPr>
          <a:xfrm>
            <a:off x="670560" y="386080"/>
            <a:ext cx="5517216" cy="461665"/>
          </a:xfrm>
          <a:prstGeom prst="rect">
            <a:avLst/>
          </a:prstGeom>
          <a:noFill/>
        </p:spPr>
        <p:txBody>
          <a:bodyPr wrap="none" rtlCol="0">
            <a:spAutoFit/>
          </a:bodyPr>
          <a:lstStyle/>
          <a:p>
            <a:r>
              <a:rPr lang="en-IN" sz="2400" b="1" i="0" dirty="0">
                <a:solidFill>
                  <a:srgbClr val="273239"/>
                </a:solidFill>
                <a:effectLst/>
                <a:latin typeface="Times New Roman" panose="02020603050405020304" pitchFamily="18" charset="0"/>
                <a:cs typeface="Times New Roman" panose="02020603050405020304" pitchFamily="18" charset="0"/>
              </a:rPr>
              <a:t>Backpropagation Through Time (BPTT)</a:t>
            </a:r>
          </a:p>
        </p:txBody>
      </p:sp>
      <p:sp>
        <p:nvSpPr>
          <p:cNvPr id="3" name="TextBox 2">
            <a:extLst>
              <a:ext uri="{FF2B5EF4-FFF2-40B4-BE49-F238E27FC236}">
                <a16:creationId xmlns:a16="http://schemas.microsoft.com/office/drawing/2014/main" id="{21ACCC2B-C1CC-8AD2-275B-A16691BE9361}"/>
              </a:ext>
            </a:extLst>
          </p:cNvPr>
          <p:cNvSpPr txBox="1"/>
          <p:nvPr/>
        </p:nvSpPr>
        <p:spPr>
          <a:xfrm>
            <a:off x="833456" y="956995"/>
            <a:ext cx="10708639" cy="1569660"/>
          </a:xfrm>
          <a:prstGeom prst="rect">
            <a:avLst/>
          </a:prstGeom>
          <a:noFill/>
        </p:spPr>
        <p:txBody>
          <a:bodyPr wrap="square" rtlCol="0">
            <a:spAutoFit/>
          </a:bodyPr>
          <a:lstStyle/>
          <a:p>
            <a:pPr algn="just"/>
            <a:r>
              <a:rPr lang="en-IN" sz="2400" b="0" i="0" dirty="0">
                <a:solidFill>
                  <a:srgbClr val="273239"/>
                </a:solidFill>
                <a:effectLst/>
                <a:latin typeface="Times New Roman" panose="02020603050405020304" pitchFamily="18" charset="0"/>
                <a:cs typeface="Times New Roman" panose="02020603050405020304" pitchFamily="18" charset="0"/>
              </a:rPr>
              <a:t>In RNN the neural network is in an ordered fashion and since in the ordered network each variable is computed one at a time in a specified order like first h1 then h2 then h3 so on. Hence we will apply backpropagation throughout all these hidden time states sequentially. </a:t>
            </a:r>
            <a:endParaRPr lang="en-US"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13282BD-92F5-AC8E-1F81-065AD3231843}"/>
              </a:ext>
            </a:extLst>
          </p:cNvPr>
          <p:cNvSpPr txBox="1"/>
          <p:nvPr/>
        </p:nvSpPr>
        <p:spPr>
          <a:xfrm>
            <a:off x="670559" y="2611904"/>
            <a:ext cx="5517216" cy="1938992"/>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a:t>
            </a:r>
            <a:r>
              <a:rPr lang="el-GR" sz="2400" dirty="0">
                <a:latin typeface="Times New Roman" panose="02020603050405020304" pitchFamily="18" charset="0"/>
                <a:cs typeface="Times New Roman" panose="02020603050405020304" pitchFamily="18" charset="0"/>
              </a:rPr>
              <a:t>θ)(</a:t>
            </a:r>
            <a:r>
              <a:rPr lang="en-IN" sz="2400" dirty="0">
                <a:latin typeface="Times New Roman" panose="02020603050405020304" pitchFamily="18" charset="0"/>
                <a:cs typeface="Times New Roman" panose="02020603050405020304" pitchFamily="18" charset="0"/>
              </a:rPr>
              <a:t>loss function) depends on h3</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h3 in turn depends on h2 and W </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h2 in turn depends on h1 and W </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h1 in turn depends on h0 and W </a:t>
            </a:r>
          </a:p>
          <a:p>
            <a:r>
              <a:rPr lang="en-IN" sz="2400" dirty="0">
                <a:latin typeface="Times New Roman" panose="02020603050405020304" pitchFamily="18" charset="0"/>
                <a:cs typeface="Times New Roman" panose="02020603050405020304" pitchFamily="18" charset="0"/>
              </a:rPr>
              <a:t>where h0 is a constant starting state.</a:t>
            </a: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97DAE8A-8860-E461-292D-29DB6FE29263}"/>
              </a:ext>
            </a:extLst>
          </p:cNvPr>
          <p:cNvPicPr>
            <a:picLocks noChangeAspect="1"/>
          </p:cNvPicPr>
          <p:nvPr/>
        </p:nvPicPr>
        <p:blipFill>
          <a:blip r:embed="rId2"/>
          <a:stretch>
            <a:fillRect/>
          </a:stretch>
        </p:blipFill>
        <p:spPr>
          <a:xfrm>
            <a:off x="6096000" y="1784142"/>
            <a:ext cx="6083300" cy="4140200"/>
          </a:xfrm>
          <a:prstGeom prst="rect">
            <a:avLst/>
          </a:prstGeom>
        </p:spPr>
      </p:pic>
      <p:sp>
        <p:nvSpPr>
          <p:cNvPr id="6" name="AutoShape 2" descr="\frac{\partial  \mathbf{L}(\theta)}{\partial W }= \sum_{t=1}^{T}\frac{{}\partial \mathbf{L}(\theta)} {\partial W}">
            <a:extLst>
              <a:ext uri="{FF2B5EF4-FFF2-40B4-BE49-F238E27FC236}">
                <a16:creationId xmlns:a16="http://schemas.microsoft.com/office/drawing/2014/main" id="{D212CB22-F3DE-0BF3-BC74-6D098C2924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frac{\partial  \mathbf{L}(\theta)}{\partial W }= \sum_{t=1}^{T}\frac{{}\partial \mathbf{L}(\theta)} {\partial W}">
            <a:extLst>
              <a:ext uri="{FF2B5EF4-FFF2-40B4-BE49-F238E27FC236}">
                <a16:creationId xmlns:a16="http://schemas.microsoft.com/office/drawing/2014/main" id="{D527FADB-2282-CD79-D2E7-2DECC5927ADC}"/>
              </a:ext>
            </a:extLst>
          </p:cNvPr>
          <p:cNvSpPr>
            <a:spLocks noChangeAspect="1" noChangeArrowheads="1"/>
          </p:cNvSpPr>
          <p:nvPr/>
        </p:nvSpPr>
        <p:spPr bwMode="auto">
          <a:xfrm>
            <a:off x="4743450" y="3194050"/>
            <a:ext cx="2705100" cy="469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frac{\partial  \mathbf{L}(\theta)}{\partial W }= \sum_{t=1}^{T}\frac{{}\partial \mathbf{L}(\theta)} {\partial W}">
            <a:extLst>
              <a:ext uri="{FF2B5EF4-FFF2-40B4-BE49-F238E27FC236}">
                <a16:creationId xmlns:a16="http://schemas.microsoft.com/office/drawing/2014/main" id="{883BEC28-0006-3F35-495C-52E5B8BD8B7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A69FB548-FBE8-A986-D77F-34CFD2B48713}"/>
              </a:ext>
            </a:extLst>
          </p:cNvPr>
          <p:cNvPicPr>
            <a:picLocks noChangeAspect="1"/>
          </p:cNvPicPr>
          <p:nvPr/>
        </p:nvPicPr>
        <p:blipFill>
          <a:blip r:embed="rId3"/>
          <a:stretch>
            <a:fillRect/>
          </a:stretch>
        </p:blipFill>
        <p:spPr>
          <a:xfrm>
            <a:off x="241221" y="4636145"/>
            <a:ext cx="3001486" cy="971704"/>
          </a:xfrm>
          <a:prstGeom prst="rect">
            <a:avLst/>
          </a:prstGeom>
        </p:spPr>
      </p:pic>
      <p:pic>
        <p:nvPicPr>
          <p:cNvPr id="14" name="Picture 13">
            <a:extLst>
              <a:ext uri="{FF2B5EF4-FFF2-40B4-BE49-F238E27FC236}">
                <a16:creationId xmlns:a16="http://schemas.microsoft.com/office/drawing/2014/main" id="{8BC2CBC5-82B5-7163-5E77-E5A35D198164}"/>
              </a:ext>
            </a:extLst>
          </p:cNvPr>
          <p:cNvPicPr>
            <a:picLocks noChangeAspect="1"/>
          </p:cNvPicPr>
          <p:nvPr/>
        </p:nvPicPr>
        <p:blipFill>
          <a:blip r:embed="rId4"/>
          <a:stretch>
            <a:fillRect/>
          </a:stretch>
        </p:blipFill>
        <p:spPr>
          <a:xfrm>
            <a:off x="386939" y="5698629"/>
            <a:ext cx="2534541" cy="830997"/>
          </a:xfrm>
          <a:prstGeom prst="rect">
            <a:avLst/>
          </a:prstGeom>
        </p:spPr>
      </p:pic>
      <p:pic>
        <p:nvPicPr>
          <p:cNvPr id="8" name="Picture 7">
            <a:extLst>
              <a:ext uri="{FF2B5EF4-FFF2-40B4-BE49-F238E27FC236}">
                <a16:creationId xmlns:a16="http://schemas.microsoft.com/office/drawing/2014/main" id="{12FF8598-AE0F-D4D9-3971-7F1875C0B550}"/>
              </a:ext>
            </a:extLst>
          </p:cNvPr>
          <p:cNvPicPr>
            <a:picLocks noChangeAspect="1"/>
          </p:cNvPicPr>
          <p:nvPr/>
        </p:nvPicPr>
        <p:blipFill>
          <a:blip r:embed="rId5"/>
          <a:stretch>
            <a:fillRect/>
          </a:stretch>
        </p:blipFill>
        <p:spPr>
          <a:xfrm>
            <a:off x="3429167" y="4682057"/>
            <a:ext cx="3645401" cy="2057400"/>
          </a:xfrm>
          <a:prstGeom prst="rect">
            <a:avLst/>
          </a:prstGeom>
        </p:spPr>
      </p:pic>
    </p:spTree>
    <p:extLst>
      <p:ext uri="{BB962C8B-B14F-4D97-AF65-F5344CB8AC3E}">
        <p14:creationId xmlns:p14="http://schemas.microsoft.com/office/powerpoint/2010/main" val="1353063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7C1811-AE4C-61A9-6809-382D3D3F9C43}"/>
              </a:ext>
            </a:extLst>
          </p:cNvPr>
          <p:cNvSpPr>
            <a:spLocks noGrp="1"/>
          </p:cNvSpPr>
          <p:nvPr>
            <p:ph idx="1"/>
          </p:nvPr>
        </p:nvSpPr>
        <p:spPr>
          <a:xfrm>
            <a:off x="388281" y="366820"/>
            <a:ext cx="11270319" cy="5563810"/>
          </a:xfrm>
        </p:spPr>
        <p:txBody>
          <a:bodyPr/>
          <a:lstStyle/>
          <a:p>
            <a:pPr algn="just"/>
            <a:r>
              <a:rPr lang="en-IN" dirty="0">
                <a:effectLst/>
                <a:latin typeface="Times New Roman" panose="02020603050405020304" pitchFamily="18" charset="0"/>
                <a:cs typeface="Times New Roman" panose="02020603050405020304" pitchFamily="18" charset="0"/>
              </a:rPr>
              <a:t>In his pioneering</a:t>
            </a:r>
            <a:r>
              <a:rPr lang="en-IN" dirty="0">
                <a:latin typeface="Times New Roman" panose="02020603050405020304" pitchFamily="18" charset="0"/>
                <a:cs typeface="Times New Roman" panose="02020603050405020304" pitchFamily="18" charset="0"/>
              </a:rPr>
              <a:t> </a:t>
            </a:r>
            <a:r>
              <a:rPr lang="en-IN" dirty="0">
                <a:effectLst/>
                <a:latin typeface="Times New Roman" panose="02020603050405020304" pitchFamily="18" charset="0"/>
                <a:cs typeface="Times New Roman" panose="02020603050405020304" pitchFamily="18" charset="0"/>
              </a:rPr>
              <a:t>work, Computing Machinery and Intelligence, published in the year 1950, Alan Turing</a:t>
            </a:r>
            <a:r>
              <a:rPr lang="en-IN" dirty="0">
                <a:latin typeface="Times New Roman" panose="02020603050405020304" pitchFamily="18" charset="0"/>
                <a:cs typeface="Times New Roman" panose="02020603050405020304" pitchFamily="18" charset="0"/>
              </a:rPr>
              <a:t> </a:t>
            </a:r>
            <a:r>
              <a:rPr lang="en-IN" dirty="0">
                <a:effectLst/>
                <a:latin typeface="Times New Roman" panose="02020603050405020304" pitchFamily="18" charset="0"/>
                <a:cs typeface="Times New Roman" panose="02020603050405020304" pitchFamily="18" charset="0"/>
              </a:rPr>
              <a:t>proposed a Turing test; a test to identify whether a machine has intelligence or not.</a:t>
            </a:r>
            <a:r>
              <a:rPr lang="en-IN" dirty="0">
                <a:latin typeface="Times New Roman" panose="02020603050405020304" pitchFamily="18" charset="0"/>
                <a:cs typeface="Times New Roman" panose="02020603050405020304" pitchFamily="18" charset="0"/>
              </a:rPr>
              <a:t> </a:t>
            </a:r>
            <a:r>
              <a:rPr lang="en-IN" dirty="0">
                <a:effectLst/>
                <a:latin typeface="Times New Roman" panose="02020603050405020304" pitchFamily="18" charset="0"/>
                <a:cs typeface="Times New Roman" panose="02020603050405020304" pitchFamily="18" charset="0"/>
              </a:rPr>
              <a:t>Rosenblatt, in 1957, laid the base for networks that could learn from experience in his</a:t>
            </a:r>
            <a:r>
              <a:rPr lang="en-IN" dirty="0">
                <a:latin typeface="Times New Roman" panose="02020603050405020304" pitchFamily="18" charset="0"/>
                <a:cs typeface="Times New Roman" panose="02020603050405020304" pitchFamily="18" charset="0"/>
              </a:rPr>
              <a:t> </a:t>
            </a:r>
            <a:r>
              <a:rPr lang="en-IN" dirty="0">
                <a:effectLst/>
                <a:latin typeface="Times New Roman" panose="02020603050405020304" pitchFamily="18" charset="0"/>
                <a:cs typeface="Times New Roman" panose="02020603050405020304" pitchFamily="18" charset="0"/>
              </a:rPr>
              <a:t>report, </a:t>
            </a:r>
            <a:r>
              <a:rPr lang="en-IN" i="1" dirty="0">
                <a:effectLst/>
                <a:latin typeface="Times New Roman" panose="02020603050405020304" pitchFamily="18" charset="0"/>
                <a:cs typeface="Times New Roman" panose="02020603050405020304" pitchFamily="18" charset="0"/>
              </a:rPr>
              <a:t>The Perceptron—a perceiving and recognizing automaton</a:t>
            </a:r>
            <a:r>
              <a:rPr lang="en-IN" dirty="0">
                <a:effectLst/>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pic>
        <p:nvPicPr>
          <p:cNvPr id="1026" name="Picture 2" descr="Turing Test in AI - Javatpoint">
            <a:extLst>
              <a:ext uri="{FF2B5EF4-FFF2-40B4-BE49-F238E27FC236}">
                <a16:creationId xmlns:a16="http://schemas.microsoft.com/office/drawing/2014/main" id="{2B9AEDFE-654E-9B18-2DCE-E336577970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8560" y="2527088"/>
            <a:ext cx="5723556" cy="3964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899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EF12A5-2F0E-0C9B-69A6-6729B9420390}"/>
              </a:ext>
            </a:extLst>
          </p:cNvPr>
          <p:cNvSpPr txBox="1"/>
          <p:nvPr/>
        </p:nvSpPr>
        <p:spPr>
          <a:xfrm>
            <a:off x="429126" y="649705"/>
            <a:ext cx="11333747" cy="4832092"/>
          </a:xfrm>
          <a:prstGeom prst="rect">
            <a:avLst/>
          </a:prstGeom>
          <a:noFill/>
        </p:spPr>
        <p:txBody>
          <a:bodyPr wrap="square">
            <a:spAutoFit/>
          </a:bodyPr>
          <a:lstStyle/>
          <a:p>
            <a:pPr algn="l" fontAlgn="base"/>
            <a:r>
              <a:rPr lang="en-IN" sz="2800" b="1" i="0" dirty="0">
                <a:solidFill>
                  <a:srgbClr val="273239"/>
                </a:solidFill>
                <a:effectLst/>
                <a:latin typeface="Times New Roman" panose="02020603050405020304" pitchFamily="18" charset="0"/>
                <a:cs typeface="Times New Roman" panose="02020603050405020304" pitchFamily="18" charset="0"/>
              </a:rPr>
              <a:t>Advantages of Recurrent Neural Network</a:t>
            </a:r>
          </a:p>
          <a:p>
            <a:pPr algn="just" fontAlgn="base">
              <a:buFont typeface="+mj-lt"/>
              <a:buAutoNum type="arabicPeriod"/>
            </a:pPr>
            <a:r>
              <a:rPr lang="en-IN" sz="2800" b="0" i="0" dirty="0">
                <a:solidFill>
                  <a:srgbClr val="273239"/>
                </a:solidFill>
                <a:effectLst/>
                <a:latin typeface="Times New Roman" panose="02020603050405020304" pitchFamily="18" charset="0"/>
                <a:cs typeface="Times New Roman" panose="02020603050405020304" pitchFamily="18" charset="0"/>
              </a:rPr>
              <a:t>An RNN remembers each and every piece of information through time. It is useful in time series prediction only because of the feature to remember previous inputs as well. This is called Long Short Term Memory.</a:t>
            </a:r>
          </a:p>
          <a:p>
            <a:pPr algn="just" fontAlgn="base">
              <a:buFont typeface="+mj-lt"/>
              <a:buAutoNum type="arabicPeriod"/>
            </a:pPr>
            <a:r>
              <a:rPr lang="en-IN" sz="2800" b="0" i="0" dirty="0">
                <a:solidFill>
                  <a:srgbClr val="273239"/>
                </a:solidFill>
                <a:effectLst/>
                <a:latin typeface="Times New Roman" panose="02020603050405020304" pitchFamily="18" charset="0"/>
                <a:cs typeface="Times New Roman" panose="02020603050405020304" pitchFamily="18" charset="0"/>
              </a:rPr>
              <a:t>Recurrent neural networks are even used with convolutional layers to extend the effective pixel </a:t>
            </a:r>
            <a:r>
              <a:rPr lang="en-IN" sz="2800" b="0" i="0" dirty="0" err="1">
                <a:solidFill>
                  <a:srgbClr val="273239"/>
                </a:solidFill>
                <a:effectLst/>
                <a:latin typeface="Times New Roman" panose="02020603050405020304" pitchFamily="18" charset="0"/>
                <a:cs typeface="Times New Roman" panose="02020603050405020304" pitchFamily="18" charset="0"/>
              </a:rPr>
              <a:t>neighborhood</a:t>
            </a:r>
            <a:r>
              <a:rPr lang="en-IN" sz="2800" b="0" i="0" dirty="0">
                <a:solidFill>
                  <a:srgbClr val="273239"/>
                </a:solidFill>
                <a:effectLst/>
                <a:latin typeface="Times New Roman" panose="02020603050405020304" pitchFamily="18" charset="0"/>
                <a:cs typeface="Times New Roman" panose="02020603050405020304" pitchFamily="18" charset="0"/>
              </a:rPr>
              <a:t>.</a:t>
            </a:r>
          </a:p>
          <a:p>
            <a:pPr algn="just" fontAlgn="base"/>
            <a:r>
              <a:rPr lang="en-IN" sz="2800" b="1" i="0" dirty="0">
                <a:solidFill>
                  <a:srgbClr val="273239"/>
                </a:solidFill>
                <a:effectLst/>
                <a:latin typeface="Times New Roman" panose="02020603050405020304" pitchFamily="18" charset="0"/>
                <a:cs typeface="Times New Roman" panose="02020603050405020304" pitchFamily="18" charset="0"/>
              </a:rPr>
              <a:t>Disadvantages of Recurrent Neural Network</a:t>
            </a:r>
            <a:endParaRPr lang="en-IN" sz="2800" b="0" i="0" dirty="0">
              <a:solidFill>
                <a:srgbClr val="273239"/>
              </a:solidFill>
              <a:effectLst/>
              <a:latin typeface="Times New Roman" panose="02020603050405020304" pitchFamily="18" charset="0"/>
              <a:cs typeface="Times New Roman" panose="02020603050405020304" pitchFamily="18" charset="0"/>
            </a:endParaRPr>
          </a:p>
          <a:p>
            <a:pPr algn="just" fontAlgn="base">
              <a:buFont typeface="+mj-lt"/>
              <a:buAutoNum type="arabicPeriod"/>
            </a:pPr>
            <a:r>
              <a:rPr lang="en-IN" sz="2800" b="0" i="0" dirty="0">
                <a:solidFill>
                  <a:srgbClr val="273239"/>
                </a:solidFill>
                <a:effectLst/>
                <a:latin typeface="Times New Roman" panose="02020603050405020304" pitchFamily="18" charset="0"/>
                <a:cs typeface="Times New Roman" panose="02020603050405020304" pitchFamily="18" charset="0"/>
              </a:rPr>
              <a:t>Gradient vanishing and exploding problems.</a:t>
            </a:r>
          </a:p>
          <a:p>
            <a:pPr algn="just" fontAlgn="base">
              <a:buFont typeface="+mj-lt"/>
              <a:buAutoNum type="arabicPeriod"/>
            </a:pPr>
            <a:r>
              <a:rPr lang="en-IN" sz="2800" b="0" i="0" dirty="0">
                <a:solidFill>
                  <a:srgbClr val="273239"/>
                </a:solidFill>
                <a:effectLst/>
                <a:latin typeface="Times New Roman" panose="02020603050405020304" pitchFamily="18" charset="0"/>
                <a:cs typeface="Times New Roman" panose="02020603050405020304" pitchFamily="18" charset="0"/>
              </a:rPr>
              <a:t>Training an RNN is a very difficult task.</a:t>
            </a:r>
          </a:p>
          <a:p>
            <a:pPr algn="just" fontAlgn="base">
              <a:buFont typeface="+mj-lt"/>
              <a:buAutoNum type="arabicPeriod"/>
            </a:pPr>
            <a:r>
              <a:rPr lang="en-IN" sz="2800" b="0" i="0" dirty="0">
                <a:solidFill>
                  <a:srgbClr val="273239"/>
                </a:solidFill>
                <a:effectLst/>
                <a:latin typeface="Times New Roman" panose="02020603050405020304" pitchFamily="18" charset="0"/>
                <a:cs typeface="Times New Roman" panose="02020603050405020304" pitchFamily="18" charset="0"/>
              </a:rPr>
              <a:t>It cannot process very long sequences if using tanh or </a:t>
            </a:r>
            <a:r>
              <a:rPr lang="en-IN" sz="2800" b="0" i="0" dirty="0" err="1">
                <a:solidFill>
                  <a:srgbClr val="273239"/>
                </a:solidFill>
                <a:effectLst/>
                <a:latin typeface="Times New Roman" panose="02020603050405020304" pitchFamily="18" charset="0"/>
                <a:cs typeface="Times New Roman" panose="02020603050405020304" pitchFamily="18" charset="0"/>
              </a:rPr>
              <a:t>relu</a:t>
            </a:r>
            <a:r>
              <a:rPr lang="en-IN" sz="2800" b="0" i="0" dirty="0">
                <a:solidFill>
                  <a:srgbClr val="273239"/>
                </a:solidFill>
                <a:effectLst/>
                <a:latin typeface="Times New Roman" panose="02020603050405020304" pitchFamily="18" charset="0"/>
                <a:cs typeface="Times New Roman" panose="02020603050405020304" pitchFamily="18" charset="0"/>
              </a:rPr>
              <a:t> as an activation function.</a:t>
            </a:r>
          </a:p>
        </p:txBody>
      </p:sp>
    </p:spTree>
    <p:extLst>
      <p:ext uri="{BB962C8B-B14F-4D97-AF65-F5344CB8AC3E}">
        <p14:creationId xmlns:p14="http://schemas.microsoft.com/office/powerpoint/2010/main" val="271242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4E4C1A-F961-291D-2DA9-DC5B59F6E966}"/>
              </a:ext>
            </a:extLst>
          </p:cNvPr>
          <p:cNvSpPr txBox="1"/>
          <p:nvPr/>
        </p:nvSpPr>
        <p:spPr>
          <a:xfrm>
            <a:off x="3809987" y="413574"/>
            <a:ext cx="4652236" cy="584775"/>
          </a:xfrm>
          <a:prstGeom prst="rect">
            <a:avLst/>
          </a:prstGeom>
          <a:noFill/>
        </p:spPr>
        <p:txBody>
          <a:bodyPr wrap="none" rtlCol="0">
            <a:spAutoFit/>
          </a:bodyPr>
          <a:lstStyle/>
          <a:p>
            <a:r>
              <a:rPr lang="en-IN" sz="3200" b="1" dirty="0">
                <a:effectLst/>
                <a:latin typeface="Times New Roman" panose="02020603050405020304" pitchFamily="18" charset="0"/>
                <a:cs typeface="Times New Roman" panose="02020603050405020304" pitchFamily="18" charset="0"/>
              </a:rPr>
              <a:t>Long short-term memory</a:t>
            </a:r>
          </a:p>
        </p:txBody>
      </p:sp>
      <p:sp>
        <p:nvSpPr>
          <p:cNvPr id="3" name="TextBox 2">
            <a:extLst>
              <a:ext uri="{FF2B5EF4-FFF2-40B4-BE49-F238E27FC236}">
                <a16:creationId xmlns:a16="http://schemas.microsoft.com/office/drawing/2014/main" id="{A82014AE-853D-EA11-D5B2-CACFDF9C2C95}"/>
              </a:ext>
            </a:extLst>
          </p:cNvPr>
          <p:cNvSpPr txBox="1"/>
          <p:nvPr/>
        </p:nvSpPr>
        <p:spPr>
          <a:xfrm>
            <a:off x="457200" y="998349"/>
            <a:ext cx="11357811"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Hochreiter</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Schmidhuber</a:t>
            </a:r>
            <a:r>
              <a:rPr lang="en-US" sz="2400" dirty="0">
                <a:latin typeface="Times New Roman" panose="02020603050405020304" pitchFamily="18" charset="0"/>
                <a:cs typeface="Times New Roman" panose="02020603050405020304" pitchFamily="18" charset="0"/>
              </a:rPr>
              <a:t> in 1997 proposed a modified RNN model, called the LSTM </a:t>
            </a:r>
            <a:r>
              <a:rPr lang="en-IN" sz="2400" dirty="0">
                <a:effectLst/>
                <a:latin typeface="Times New Roman" panose="02020603050405020304" pitchFamily="18" charset="0"/>
                <a:cs typeface="Times New Roman" panose="02020603050405020304" pitchFamily="18" charset="0"/>
              </a:rPr>
              <a:t>as a solution to overcome the vanishing gradient problem. </a:t>
            </a:r>
          </a:p>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 hidden layer in the RNNs is replaced by an LSTM cell.</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LSTM cell consists of three gates: forget gate, input gate, and the output gate.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These gates control the amount of long-term memory and the short-term memory generated and retained by the cell.</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gates all have the sigmoid function which squashes the input between 0 and 1.</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C41AC08E-DB7F-B0A1-FA27-67C1055DD889}"/>
              </a:ext>
            </a:extLst>
          </p:cNvPr>
          <p:cNvPicPr>
            <a:picLocks noChangeAspect="1"/>
          </p:cNvPicPr>
          <p:nvPr/>
        </p:nvPicPr>
        <p:blipFill>
          <a:blip r:embed="rId2"/>
          <a:stretch>
            <a:fillRect/>
          </a:stretch>
        </p:blipFill>
        <p:spPr>
          <a:xfrm>
            <a:off x="376989" y="4314895"/>
            <a:ext cx="11357811" cy="1676876"/>
          </a:xfrm>
          <a:prstGeom prst="rect">
            <a:avLst/>
          </a:prstGeom>
        </p:spPr>
      </p:pic>
    </p:spTree>
    <p:extLst>
      <p:ext uri="{BB962C8B-B14F-4D97-AF65-F5344CB8AC3E}">
        <p14:creationId xmlns:p14="http://schemas.microsoft.com/office/powerpoint/2010/main" val="1510050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C88B2A-8D92-78B5-A33B-71FA8DCD3CF7}"/>
              </a:ext>
            </a:extLst>
          </p:cNvPr>
          <p:cNvPicPr>
            <a:picLocks noChangeAspect="1"/>
          </p:cNvPicPr>
          <p:nvPr/>
        </p:nvPicPr>
        <p:blipFill>
          <a:blip r:embed="rId2"/>
          <a:stretch>
            <a:fillRect/>
          </a:stretch>
        </p:blipFill>
        <p:spPr>
          <a:xfrm>
            <a:off x="842211" y="516385"/>
            <a:ext cx="9404684" cy="5414818"/>
          </a:xfrm>
          <a:prstGeom prst="rect">
            <a:avLst/>
          </a:prstGeom>
        </p:spPr>
      </p:pic>
    </p:spTree>
    <p:extLst>
      <p:ext uri="{BB962C8B-B14F-4D97-AF65-F5344CB8AC3E}">
        <p14:creationId xmlns:p14="http://schemas.microsoft.com/office/powerpoint/2010/main" val="1862659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3DBC90-E124-3661-C443-D04E5D763E04}"/>
              </a:ext>
            </a:extLst>
          </p:cNvPr>
          <p:cNvPicPr>
            <a:picLocks noChangeAspect="1"/>
          </p:cNvPicPr>
          <p:nvPr/>
        </p:nvPicPr>
        <p:blipFill>
          <a:blip r:embed="rId2"/>
          <a:stretch>
            <a:fillRect/>
          </a:stretch>
        </p:blipFill>
        <p:spPr>
          <a:xfrm>
            <a:off x="1491915" y="0"/>
            <a:ext cx="7676147" cy="6829125"/>
          </a:xfrm>
          <a:prstGeom prst="rect">
            <a:avLst/>
          </a:prstGeom>
        </p:spPr>
      </p:pic>
    </p:spTree>
    <p:extLst>
      <p:ext uri="{BB962C8B-B14F-4D97-AF65-F5344CB8AC3E}">
        <p14:creationId xmlns:p14="http://schemas.microsoft.com/office/powerpoint/2010/main" val="539083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04D02A-5559-5842-3402-2F91151039B7}"/>
              </a:ext>
            </a:extLst>
          </p:cNvPr>
          <p:cNvSpPr txBox="1"/>
          <p:nvPr/>
        </p:nvSpPr>
        <p:spPr>
          <a:xfrm>
            <a:off x="3296653" y="264695"/>
            <a:ext cx="3839064" cy="584775"/>
          </a:xfrm>
          <a:prstGeom prst="rect">
            <a:avLst/>
          </a:prstGeom>
          <a:noFill/>
        </p:spPr>
        <p:txBody>
          <a:bodyPr wrap="none" rtlCol="0">
            <a:spAutoFit/>
          </a:bodyPr>
          <a:lstStyle/>
          <a:p>
            <a:r>
              <a:rPr lang="en-IN" sz="3200" b="1" dirty="0">
                <a:effectLst/>
                <a:latin typeface="Times New Roman" panose="02020603050405020304" pitchFamily="18" charset="0"/>
                <a:cs typeface="Times New Roman" panose="02020603050405020304" pitchFamily="18" charset="0"/>
              </a:rPr>
              <a:t>Gated recurrent unit</a:t>
            </a:r>
          </a:p>
        </p:txBody>
      </p:sp>
      <p:sp>
        <p:nvSpPr>
          <p:cNvPr id="3" name="TextBox 2">
            <a:extLst>
              <a:ext uri="{FF2B5EF4-FFF2-40B4-BE49-F238E27FC236}">
                <a16:creationId xmlns:a16="http://schemas.microsoft.com/office/drawing/2014/main" id="{721C1FB3-1879-EA74-E2E8-7F116C962685}"/>
              </a:ext>
            </a:extLst>
          </p:cNvPr>
          <p:cNvSpPr txBox="1"/>
          <p:nvPr/>
        </p:nvSpPr>
        <p:spPr>
          <a:xfrm>
            <a:off x="601580" y="914400"/>
            <a:ext cx="1090061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GRU is another modification of RNN. It has a simplified architecture compared to LSTM and overcomes the vanishing gradient problem.</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takes only two inputs, the input </a:t>
            </a:r>
            <a:r>
              <a:rPr lang="en-US" sz="2400" dirty="0" err="1">
                <a:latin typeface="Times New Roman" panose="02020603050405020304" pitchFamily="18" charset="0"/>
                <a:cs typeface="Times New Roman" panose="02020603050405020304" pitchFamily="18" charset="0"/>
              </a:rPr>
              <a:t>x</a:t>
            </a:r>
            <a:r>
              <a:rPr lang="en-US" sz="2400" baseline="-25000" dirty="0" err="1">
                <a:latin typeface="Times New Roman" panose="02020603050405020304" pitchFamily="18" charset="0"/>
                <a:cs typeface="Times New Roman" panose="02020603050405020304" pitchFamily="18" charset="0"/>
              </a:rPr>
              <a:t>t</a:t>
            </a:r>
            <a:r>
              <a:rPr lang="en-US" sz="2400" baseline="-250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at time t and memory h</a:t>
            </a:r>
            <a:r>
              <a:rPr lang="en-US" sz="2400" baseline="-25000" dirty="0">
                <a:latin typeface="Times New Roman" panose="02020603050405020304" pitchFamily="18" charset="0"/>
                <a:cs typeface="Times New Roman" panose="02020603050405020304" pitchFamily="18" charset="0"/>
              </a:rPr>
              <a:t>t-1 </a:t>
            </a:r>
            <a:r>
              <a:rPr lang="en-US" sz="2400" dirty="0">
                <a:latin typeface="Times New Roman" panose="02020603050405020304" pitchFamily="18" charset="0"/>
                <a:cs typeface="Times New Roman" panose="02020603050405020304" pitchFamily="18" charset="0"/>
              </a:rPr>
              <a:t>from time t-1.</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There are only two gates: Update gate and Reset Gate.</a:t>
            </a:r>
          </a:p>
        </p:txBody>
      </p:sp>
      <p:sp>
        <p:nvSpPr>
          <p:cNvPr id="4" name="TextBox 3">
            <a:extLst>
              <a:ext uri="{FF2B5EF4-FFF2-40B4-BE49-F238E27FC236}">
                <a16:creationId xmlns:a16="http://schemas.microsoft.com/office/drawing/2014/main" id="{0B243BC4-3215-DE64-DBCB-11A9B49A34F6}"/>
              </a:ext>
            </a:extLst>
          </p:cNvPr>
          <p:cNvSpPr txBox="1"/>
          <p:nvPr/>
        </p:nvSpPr>
        <p:spPr>
          <a:xfrm>
            <a:off x="689810" y="2484060"/>
            <a:ext cx="10900610"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update gate controls how much previous memory to keep, and the reset gate determines how to combine the new input with previous memory.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can define the complete GRU cell by the following four equations:</a:t>
            </a:r>
          </a:p>
        </p:txBody>
      </p:sp>
      <p:pic>
        <p:nvPicPr>
          <p:cNvPr id="6" name="Picture 5">
            <a:extLst>
              <a:ext uri="{FF2B5EF4-FFF2-40B4-BE49-F238E27FC236}">
                <a16:creationId xmlns:a16="http://schemas.microsoft.com/office/drawing/2014/main" id="{B296CE58-006F-1562-9D00-E7114212B62F}"/>
              </a:ext>
            </a:extLst>
          </p:cNvPr>
          <p:cNvPicPr>
            <a:picLocks noChangeAspect="1"/>
          </p:cNvPicPr>
          <p:nvPr/>
        </p:nvPicPr>
        <p:blipFill>
          <a:blip r:embed="rId2"/>
          <a:stretch>
            <a:fillRect/>
          </a:stretch>
        </p:blipFill>
        <p:spPr>
          <a:xfrm>
            <a:off x="2574758" y="3684389"/>
            <a:ext cx="6569924" cy="2716411"/>
          </a:xfrm>
          <a:prstGeom prst="rect">
            <a:avLst/>
          </a:prstGeom>
        </p:spPr>
      </p:pic>
    </p:spTree>
    <p:extLst>
      <p:ext uri="{BB962C8B-B14F-4D97-AF65-F5344CB8AC3E}">
        <p14:creationId xmlns:p14="http://schemas.microsoft.com/office/powerpoint/2010/main" val="3126770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AB5519-700B-5A88-0F42-AD9FD30DDCD8}"/>
              </a:ext>
            </a:extLst>
          </p:cNvPr>
          <p:cNvPicPr>
            <a:picLocks noChangeAspect="1"/>
          </p:cNvPicPr>
          <p:nvPr/>
        </p:nvPicPr>
        <p:blipFill>
          <a:blip r:embed="rId2"/>
          <a:stretch>
            <a:fillRect/>
          </a:stretch>
        </p:blipFill>
        <p:spPr>
          <a:xfrm>
            <a:off x="1456459" y="479003"/>
            <a:ext cx="9279082" cy="5899994"/>
          </a:xfrm>
          <a:prstGeom prst="rect">
            <a:avLst/>
          </a:prstGeom>
        </p:spPr>
      </p:pic>
    </p:spTree>
    <p:extLst>
      <p:ext uri="{BB962C8B-B14F-4D97-AF65-F5344CB8AC3E}">
        <p14:creationId xmlns:p14="http://schemas.microsoft.com/office/powerpoint/2010/main" val="2793549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B104E4-C873-3FE6-AFBA-ABC207A0671E}"/>
              </a:ext>
            </a:extLst>
          </p:cNvPr>
          <p:cNvSpPr txBox="1"/>
          <p:nvPr/>
        </p:nvSpPr>
        <p:spPr>
          <a:xfrm>
            <a:off x="3494006" y="192505"/>
            <a:ext cx="2601994" cy="584775"/>
          </a:xfrm>
          <a:prstGeom prst="rect">
            <a:avLst/>
          </a:prstGeom>
          <a:noFill/>
        </p:spPr>
        <p:txBody>
          <a:bodyPr wrap="none" rtlCol="0">
            <a:spAutoFit/>
          </a:bodyPr>
          <a:lstStyle/>
          <a:p>
            <a:r>
              <a:rPr lang="en-IN" sz="3200" b="1" dirty="0">
                <a:effectLst/>
                <a:latin typeface="Times New Roman" panose="02020603050405020304" pitchFamily="18" charset="0"/>
                <a:cs typeface="Times New Roman" panose="02020603050405020304" pitchFamily="18" charset="0"/>
              </a:rPr>
              <a:t>Autoencoders</a:t>
            </a:r>
          </a:p>
        </p:txBody>
      </p:sp>
      <p:sp>
        <p:nvSpPr>
          <p:cNvPr id="3" name="TextBox 2">
            <a:extLst>
              <a:ext uri="{FF2B5EF4-FFF2-40B4-BE49-F238E27FC236}">
                <a16:creationId xmlns:a16="http://schemas.microsoft.com/office/drawing/2014/main" id="{5FC9B519-8C3E-ED00-BE17-2439E9DF4299}"/>
              </a:ext>
            </a:extLst>
          </p:cNvPr>
          <p:cNvSpPr txBox="1"/>
          <p:nvPr/>
        </p:nvSpPr>
        <p:spPr>
          <a:xfrm>
            <a:off x="842211" y="745958"/>
            <a:ext cx="10587789"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Autoencoders are feedforward, non-recurrent neural network, and learn through unsupervised learning.</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autoencoder basically consists of two cascaded neural networks—the first network acts as an encoder; it takes the input x and encodes it using a transformation h to encoded signal y shown in the following equation:</a:t>
            </a:r>
          </a:p>
          <a:p>
            <a:endParaRPr lang="en-US"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66BC6DB-C264-A8AC-DAD2-D0AAF37BA1B5}"/>
              </a:ext>
            </a:extLst>
          </p:cNvPr>
          <p:cNvPicPr>
            <a:picLocks noChangeAspect="1"/>
          </p:cNvPicPr>
          <p:nvPr/>
        </p:nvPicPr>
        <p:blipFill>
          <a:blip r:embed="rId2"/>
          <a:stretch>
            <a:fillRect/>
          </a:stretch>
        </p:blipFill>
        <p:spPr>
          <a:xfrm>
            <a:off x="4253960" y="3049981"/>
            <a:ext cx="1842040" cy="584775"/>
          </a:xfrm>
          <a:prstGeom prst="rect">
            <a:avLst/>
          </a:prstGeom>
        </p:spPr>
      </p:pic>
      <p:pic>
        <p:nvPicPr>
          <p:cNvPr id="6" name="Picture 5">
            <a:extLst>
              <a:ext uri="{FF2B5EF4-FFF2-40B4-BE49-F238E27FC236}">
                <a16:creationId xmlns:a16="http://schemas.microsoft.com/office/drawing/2014/main" id="{8167844C-CB35-7876-D992-E1C415BD497F}"/>
              </a:ext>
            </a:extLst>
          </p:cNvPr>
          <p:cNvPicPr>
            <a:picLocks noChangeAspect="1"/>
          </p:cNvPicPr>
          <p:nvPr/>
        </p:nvPicPr>
        <p:blipFill>
          <a:blip r:embed="rId3"/>
          <a:stretch>
            <a:fillRect/>
          </a:stretch>
        </p:blipFill>
        <p:spPr>
          <a:xfrm>
            <a:off x="1019087" y="3854501"/>
            <a:ext cx="10639405" cy="1471586"/>
          </a:xfrm>
          <a:prstGeom prst="rect">
            <a:avLst/>
          </a:prstGeom>
        </p:spPr>
      </p:pic>
      <p:pic>
        <p:nvPicPr>
          <p:cNvPr id="7" name="Picture 6">
            <a:extLst>
              <a:ext uri="{FF2B5EF4-FFF2-40B4-BE49-F238E27FC236}">
                <a16:creationId xmlns:a16="http://schemas.microsoft.com/office/drawing/2014/main" id="{2B8810FE-406D-84A8-E417-E87411C6C017}"/>
              </a:ext>
            </a:extLst>
          </p:cNvPr>
          <p:cNvPicPr>
            <a:picLocks noChangeAspect="1"/>
          </p:cNvPicPr>
          <p:nvPr/>
        </p:nvPicPr>
        <p:blipFill>
          <a:blip r:embed="rId4"/>
          <a:stretch>
            <a:fillRect/>
          </a:stretch>
        </p:blipFill>
        <p:spPr>
          <a:xfrm>
            <a:off x="1146423" y="5258838"/>
            <a:ext cx="10734131" cy="1406657"/>
          </a:xfrm>
          <a:prstGeom prst="rect">
            <a:avLst/>
          </a:prstGeom>
        </p:spPr>
      </p:pic>
    </p:spTree>
    <p:extLst>
      <p:ext uri="{BB962C8B-B14F-4D97-AF65-F5344CB8AC3E}">
        <p14:creationId xmlns:p14="http://schemas.microsoft.com/office/powerpoint/2010/main" val="765347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45E3F-4179-6448-AA78-9B4499A5738C}"/>
              </a:ext>
            </a:extLst>
          </p:cNvPr>
          <p:cNvSpPr>
            <a:spLocks noGrp="1"/>
          </p:cNvSpPr>
          <p:nvPr>
            <p:ph type="title"/>
          </p:nvPr>
        </p:nvSpPr>
        <p:spPr/>
        <p:txBody>
          <a:bodyPr/>
          <a:lstStyle/>
          <a:p>
            <a:r>
              <a:rPr lang="en-US" dirty="0"/>
              <a:t>Autoencoders</a:t>
            </a:r>
          </a:p>
        </p:txBody>
      </p:sp>
      <p:sp>
        <p:nvSpPr>
          <p:cNvPr id="3" name="Content Placeholder 2">
            <a:extLst>
              <a:ext uri="{FF2B5EF4-FFF2-40B4-BE49-F238E27FC236}">
                <a16:creationId xmlns:a16="http://schemas.microsoft.com/office/drawing/2014/main" id="{CAF217CA-7A8F-B745-A104-6C822D75FABE}"/>
              </a:ext>
            </a:extLst>
          </p:cNvPr>
          <p:cNvSpPr>
            <a:spLocks noGrp="1"/>
          </p:cNvSpPr>
          <p:nvPr>
            <p:ph idx="1"/>
          </p:nvPr>
        </p:nvSpPr>
        <p:spPr>
          <a:xfrm>
            <a:off x="2152650" y="1825625"/>
            <a:ext cx="7886700" cy="4351338"/>
          </a:xfrm>
        </p:spPr>
        <p:txBody>
          <a:bodyPr/>
          <a:lstStyle/>
          <a:p>
            <a:r>
              <a:rPr lang="en-US" dirty="0"/>
              <a:t>Autoencoders are designed to reproduce their input, especially for images.  </a:t>
            </a:r>
          </a:p>
          <a:p>
            <a:pPr lvl="1"/>
            <a:r>
              <a:rPr lang="en-US" dirty="0"/>
              <a:t>Key point is to reproduce the input from a learned encoding.  </a:t>
            </a:r>
          </a:p>
        </p:txBody>
      </p:sp>
      <p:sp>
        <p:nvSpPr>
          <p:cNvPr id="4" name="TextBox 3">
            <a:extLst>
              <a:ext uri="{FF2B5EF4-FFF2-40B4-BE49-F238E27FC236}">
                <a16:creationId xmlns:a16="http://schemas.microsoft.com/office/drawing/2014/main" id="{EE4FE8DA-31EB-6040-88E6-E2FFE4941F7A}"/>
              </a:ext>
            </a:extLst>
          </p:cNvPr>
          <p:cNvSpPr txBox="1"/>
          <p:nvPr/>
        </p:nvSpPr>
        <p:spPr>
          <a:xfrm>
            <a:off x="2152651" y="6533148"/>
            <a:ext cx="3531031" cy="276999"/>
          </a:xfrm>
          <a:prstGeom prst="rect">
            <a:avLst/>
          </a:prstGeom>
          <a:noFill/>
        </p:spPr>
        <p:txBody>
          <a:bodyPr wrap="none" rtlCol="0">
            <a:spAutoFit/>
          </a:bodyPr>
          <a:lstStyle/>
          <a:p>
            <a:r>
              <a:rPr lang="en-US" sz="1200" dirty="0"/>
              <a:t>https://</a:t>
            </a:r>
            <a:r>
              <a:rPr lang="en-US" sz="1200" dirty="0" err="1"/>
              <a:t>www.edureka.co</a:t>
            </a:r>
            <a:r>
              <a:rPr lang="en-US" sz="1200" dirty="0"/>
              <a:t>/blog/autoencoders-tutorial/</a:t>
            </a:r>
          </a:p>
        </p:txBody>
      </p:sp>
      <p:pic>
        <p:nvPicPr>
          <p:cNvPr id="2050" name="Picture 2" descr="Autoencoders Tutorial - Autoencoders">
            <a:extLst>
              <a:ext uri="{FF2B5EF4-FFF2-40B4-BE49-F238E27FC236}">
                <a16:creationId xmlns:a16="http://schemas.microsoft.com/office/drawing/2014/main" id="{D301272E-4057-3C4D-B6EF-536F915EA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683" y="3929063"/>
            <a:ext cx="6705600" cy="22479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7812450-EE0E-9E9E-5577-231FB8B794EA}"/>
              </a:ext>
            </a:extLst>
          </p:cNvPr>
          <p:cNvSpPr>
            <a:spLocks noGrp="1"/>
          </p:cNvSpPr>
          <p:nvPr>
            <p:ph type="sldNum" sz="quarter" idx="12"/>
          </p:nvPr>
        </p:nvSpPr>
        <p:spPr/>
        <p:txBody>
          <a:bodyPr/>
          <a:lstStyle/>
          <a:p>
            <a:fld id="{C2A7CAD7-1780-3845-8F49-D4C298276CD0}" type="slidenum">
              <a:rPr lang="en-US" smtClean="0"/>
              <a:t>37</a:t>
            </a:fld>
            <a:endParaRPr lang="en-US" dirty="0"/>
          </a:p>
        </p:txBody>
      </p:sp>
    </p:spTree>
    <p:extLst>
      <p:ext uri="{BB962C8B-B14F-4D97-AF65-F5344CB8AC3E}">
        <p14:creationId xmlns:p14="http://schemas.microsoft.com/office/powerpoint/2010/main" val="2043956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71119A-3CB0-27B5-E33B-A3B34085F711}"/>
              </a:ext>
            </a:extLst>
          </p:cNvPr>
          <p:cNvPicPr>
            <a:picLocks noChangeAspect="1"/>
          </p:cNvPicPr>
          <p:nvPr/>
        </p:nvPicPr>
        <p:blipFill>
          <a:blip r:embed="rId2"/>
          <a:stretch>
            <a:fillRect/>
          </a:stretch>
        </p:blipFill>
        <p:spPr>
          <a:xfrm>
            <a:off x="2209800" y="155238"/>
            <a:ext cx="7772400" cy="6547523"/>
          </a:xfrm>
          <a:prstGeom prst="rect">
            <a:avLst/>
          </a:prstGeom>
        </p:spPr>
      </p:pic>
    </p:spTree>
    <p:extLst>
      <p:ext uri="{BB962C8B-B14F-4D97-AF65-F5344CB8AC3E}">
        <p14:creationId xmlns:p14="http://schemas.microsoft.com/office/powerpoint/2010/main" val="3586660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01AD4B-C6C7-15B4-D0B7-2E7B48D5BFB3}"/>
              </a:ext>
            </a:extLst>
          </p:cNvPr>
          <p:cNvSpPr txBox="1"/>
          <p:nvPr/>
        </p:nvSpPr>
        <p:spPr>
          <a:xfrm>
            <a:off x="601578" y="433137"/>
            <a:ext cx="10948737" cy="2308324"/>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Autoencoders may have weight sharing, that is, weights of decoder and encoder are shared.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is done by simply making them a transpose of each other; this helps the network learn faster as the number of training parameters is less.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There are a large variety of autoencoders for example: sparse autoencoders, denoising autoencoders, convolution autoencoders, and variational autoencoders.</a:t>
            </a:r>
          </a:p>
        </p:txBody>
      </p:sp>
      <p:sp>
        <p:nvSpPr>
          <p:cNvPr id="3" name="TextBox 2">
            <a:extLst>
              <a:ext uri="{FF2B5EF4-FFF2-40B4-BE49-F238E27FC236}">
                <a16:creationId xmlns:a16="http://schemas.microsoft.com/office/drawing/2014/main" id="{8E6D4257-9D04-FAD3-1724-8A54925DC7C3}"/>
              </a:ext>
            </a:extLst>
          </p:cNvPr>
          <p:cNvSpPr txBox="1"/>
          <p:nvPr/>
        </p:nvSpPr>
        <p:spPr>
          <a:xfrm>
            <a:off x="576470" y="2862470"/>
            <a:ext cx="3357650"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Denoising Autoencoders</a:t>
            </a:r>
          </a:p>
        </p:txBody>
      </p:sp>
      <p:sp>
        <p:nvSpPr>
          <p:cNvPr id="4" name="TextBox 3">
            <a:extLst>
              <a:ext uri="{FF2B5EF4-FFF2-40B4-BE49-F238E27FC236}">
                <a16:creationId xmlns:a16="http://schemas.microsoft.com/office/drawing/2014/main" id="{1F3E1E91-8622-1DA7-C7EB-3E5AEEAB11F0}"/>
              </a:ext>
            </a:extLst>
          </p:cNvPr>
          <p:cNvSpPr txBox="1"/>
          <p:nvPr/>
        </p:nvSpPr>
        <p:spPr>
          <a:xfrm>
            <a:off x="0" y="3260036"/>
            <a:ext cx="12046226" cy="3416320"/>
          </a:xfrm>
          <a:prstGeom prst="rect">
            <a:avLst/>
          </a:prstGeom>
          <a:noFill/>
        </p:spPr>
        <p:txBody>
          <a:bodyPr wrap="square" rtlCol="0">
            <a:spAutoFit/>
          </a:bodyPr>
          <a:lstStyle/>
          <a:p>
            <a:pPr marL="342900" indent="-342900" algn="just">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A denoising autoencoder learns from a corrupted (noisy) input; we feed the encoder network the noisy input and the reconstructed image from the decoder is compared with the original denoised input. </a:t>
            </a:r>
          </a:p>
          <a:p>
            <a:pPr marL="342900" indent="-342900" algn="just">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The idea is that this will help the network learn how to denoise an input. </a:t>
            </a:r>
          </a:p>
          <a:p>
            <a:pPr marL="342900" indent="-342900" algn="just">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The network does not just make a pixel-wise comparison, instead, in order to denoise the image, the network is forced to learn the information of neighboring pixels as well.</a:t>
            </a:r>
          </a:p>
          <a:p>
            <a:pPr marL="342900" indent="-342900" algn="just">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Once the autoencoder has learned the encoded features, we can remove the decoder part of the network and use only the encoder part to achieve dimensionality reduction.</a:t>
            </a:r>
          </a:p>
          <a:p>
            <a:pPr marL="342900" indent="-342900" algn="just">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The dimensionally reduced input can be fed to some other classification or regression model.</a:t>
            </a:r>
          </a:p>
        </p:txBody>
      </p:sp>
    </p:spTree>
    <p:extLst>
      <p:ext uri="{BB962C8B-B14F-4D97-AF65-F5344CB8AC3E}">
        <p14:creationId xmlns:p14="http://schemas.microsoft.com/office/powerpoint/2010/main" val="2082251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7B5F7-9265-7BE7-3938-581DB3B47E8B}"/>
              </a:ext>
            </a:extLst>
          </p:cNvPr>
          <p:cNvSpPr>
            <a:spLocks noGrp="1"/>
          </p:cNvSpPr>
          <p:nvPr>
            <p:ph type="title"/>
          </p:nvPr>
        </p:nvSpPr>
        <p:spPr>
          <a:xfrm>
            <a:off x="203200" y="365125"/>
            <a:ext cx="11562080" cy="1325563"/>
          </a:xfrm>
        </p:spPr>
        <p:txBody>
          <a:bodyPr>
            <a:normAutofit fontScale="90000"/>
          </a:bodyPr>
          <a:lstStyle/>
          <a:p>
            <a:r>
              <a:rPr lang="en-US" dirty="0"/>
              <a:t>Deep learning in Google Trends from 2004 to April 2018</a:t>
            </a:r>
            <a:br>
              <a:rPr lang="en-US" dirty="0"/>
            </a:br>
            <a:endParaRPr lang="en-US" dirty="0"/>
          </a:p>
        </p:txBody>
      </p:sp>
      <p:pic>
        <p:nvPicPr>
          <p:cNvPr id="4" name="Content Placeholder 3">
            <a:extLst>
              <a:ext uri="{FF2B5EF4-FFF2-40B4-BE49-F238E27FC236}">
                <a16:creationId xmlns:a16="http://schemas.microsoft.com/office/drawing/2014/main" id="{8FCDBFE8-74DF-DCC3-48E9-A06D203729B6}"/>
              </a:ext>
            </a:extLst>
          </p:cNvPr>
          <p:cNvPicPr>
            <a:picLocks noGrp="1" noChangeAspect="1"/>
          </p:cNvPicPr>
          <p:nvPr>
            <p:ph idx="1"/>
          </p:nvPr>
        </p:nvPicPr>
        <p:blipFill>
          <a:blip r:embed="rId2"/>
          <a:stretch>
            <a:fillRect/>
          </a:stretch>
        </p:blipFill>
        <p:spPr>
          <a:xfrm>
            <a:off x="1845628" y="1480582"/>
            <a:ext cx="9127172" cy="4563586"/>
          </a:xfrm>
          <a:prstGeom prst="rect">
            <a:avLst/>
          </a:prstGeom>
        </p:spPr>
      </p:pic>
    </p:spTree>
    <p:extLst>
      <p:ext uri="{BB962C8B-B14F-4D97-AF65-F5344CB8AC3E}">
        <p14:creationId xmlns:p14="http://schemas.microsoft.com/office/powerpoint/2010/main" val="355205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ECA0D-15F2-1C43-B0F0-0B95E0C478B7}"/>
              </a:ext>
            </a:extLst>
          </p:cNvPr>
          <p:cNvSpPr>
            <a:spLocks noGrp="1"/>
          </p:cNvSpPr>
          <p:nvPr>
            <p:ph type="title"/>
          </p:nvPr>
        </p:nvSpPr>
        <p:spPr/>
        <p:txBody>
          <a:bodyPr/>
          <a:lstStyle/>
          <a:p>
            <a:r>
              <a:rPr lang="en-US" dirty="0"/>
              <a:t>Denoising autoencoders</a:t>
            </a:r>
          </a:p>
        </p:txBody>
      </p:sp>
      <p:sp>
        <p:nvSpPr>
          <p:cNvPr id="3" name="Content Placeholder 2">
            <a:extLst>
              <a:ext uri="{FF2B5EF4-FFF2-40B4-BE49-F238E27FC236}">
                <a16:creationId xmlns:a16="http://schemas.microsoft.com/office/drawing/2014/main" id="{49CF44D0-519A-F241-9BD2-E046769345D3}"/>
              </a:ext>
            </a:extLst>
          </p:cNvPr>
          <p:cNvSpPr>
            <a:spLocks noGrp="1"/>
          </p:cNvSpPr>
          <p:nvPr>
            <p:ph idx="1"/>
          </p:nvPr>
        </p:nvSpPr>
        <p:spPr/>
        <p:txBody>
          <a:bodyPr/>
          <a:lstStyle/>
          <a:p>
            <a:r>
              <a:rPr lang="en-US" dirty="0"/>
              <a:t>Basic autoencoder trains to minimize the loss between x and the reconstruction g(f(x)).</a:t>
            </a:r>
          </a:p>
          <a:p>
            <a:r>
              <a:rPr lang="en-US" dirty="0"/>
              <a:t>Denoising autoencoders train to minimize the loss between x and g(f(</a:t>
            </a:r>
            <a:r>
              <a:rPr lang="en-US" dirty="0" err="1"/>
              <a:t>x+w</a:t>
            </a:r>
            <a:r>
              <a:rPr lang="en-US" dirty="0"/>
              <a:t>)), where w is random noise.  </a:t>
            </a:r>
          </a:p>
          <a:p>
            <a:r>
              <a:rPr lang="en-US" dirty="0"/>
              <a:t>Same possible architectures, different training data.  </a:t>
            </a:r>
          </a:p>
          <a:p>
            <a:r>
              <a:rPr lang="en-US" dirty="0">
                <a:hlinkClick r:id="rId2"/>
              </a:rPr>
              <a:t>Kaggle has a dataset on damaged documents.  </a:t>
            </a:r>
            <a:endParaRPr lang="en-US" dirty="0"/>
          </a:p>
        </p:txBody>
      </p:sp>
      <p:sp>
        <p:nvSpPr>
          <p:cNvPr id="4" name="TextBox 3">
            <a:extLst>
              <a:ext uri="{FF2B5EF4-FFF2-40B4-BE49-F238E27FC236}">
                <a16:creationId xmlns:a16="http://schemas.microsoft.com/office/drawing/2014/main" id="{EAF88FA6-5F4F-0241-A5A0-EE67F8220AF8}"/>
              </a:ext>
            </a:extLst>
          </p:cNvPr>
          <p:cNvSpPr txBox="1"/>
          <p:nvPr/>
        </p:nvSpPr>
        <p:spPr>
          <a:xfrm>
            <a:off x="2152651" y="6533148"/>
            <a:ext cx="3778535" cy="276999"/>
          </a:xfrm>
          <a:prstGeom prst="rect">
            <a:avLst/>
          </a:prstGeom>
          <a:noFill/>
        </p:spPr>
        <p:txBody>
          <a:bodyPr wrap="none" rtlCol="0">
            <a:spAutoFit/>
          </a:bodyPr>
          <a:lstStyle/>
          <a:p>
            <a:r>
              <a:rPr lang="en-US" sz="1200" dirty="0"/>
              <a:t>https://</a:t>
            </a:r>
            <a:r>
              <a:rPr lang="en-US" sz="1200" dirty="0" err="1"/>
              <a:t>blog.keras.io</a:t>
            </a:r>
            <a:r>
              <a:rPr lang="en-US" sz="1200" dirty="0"/>
              <a:t>/building-autoencoders-in-</a:t>
            </a:r>
            <a:r>
              <a:rPr lang="en-US" sz="1200" dirty="0" err="1"/>
              <a:t>keras.html</a:t>
            </a:r>
            <a:endParaRPr lang="en-US" sz="1200" dirty="0"/>
          </a:p>
        </p:txBody>
      </p:sp>
      <p:pic>
        <p:nvPicPr>
          <p:cNvPr id="4098" name="Picture 2" descr="denoised digits">
            <a:extLst>
              <a:ext uri="{FF2B5EF4-FFF2-40B4-BE49-F238E27FC236}">
                <a16:creationId xmlns:a16="http://schemas.microsoft.com/office/drawing/2014/main" id="{391AFEC3-2BFC-724E-B755-2303F6A3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4537" y="4654359"/>
            <a:ext cx="6542926" cy="165754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AEAB3FB-844F-DFF5-10E3-391EB0F67555}"/>
              </a:ext>
            </a:extLst>
          </p:cNvPr>
          <p:cNvSpPr>
            <a:spLocks noGrp="1"/>
          </p:cNvSpPr>
          <p:nvPr>
            <p:ph type="sldNum" sz="quarter" idx="12"/>
          </p:nvPr>
        </p:nvSpPr>
        <p:spPr/>
        <p:txBody>
          <a:bodyPr/>
          <a:lstStyle/>
          <a:p>
            <a:fld id="{C2A7CAD7-1780-3845-8F49-D4C298276CD0}" type="slidenum">
              <a:rPr lang="en-US" smtClean="0"/>
              <a:t>40</a:t>
            </a:fld>
            <a:endParaRPr lang="en-US" dirty="0"/>
          </a:p>
        </p:txBody>
      </p:sp>
    </p:spTree>
    <p:extLst>
      <p:ext uri="{BB962C8B-B14F-4D97-AF65-F5344CB8AC3E}">
        <p14:creationId xmlns:p14="http://schemas.microsoft.com/office/powerpoint/2010/main" val="24472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EA9C9-37AD-DD48-AF95-0E58D2F88CE7}"/>
              </a:ext>
            </a:extLst>
          </p:cNvPr>
          <p:cNvSpPr>
            <a:spLocks noGrp="1"/>
          </p:cNvSpPr>
          <p:nvPr>
            <p:ph type="title"/>
          </p:nvPr>
        </p:nvSpPr>
        <p:spPr/>
        <p:txBody>
          <a:bodyPr/>
          <a:lstStyle/>
          <a:p>
            <a:r>
              <a:rPr lang="en-US" dirty="0"/>
              <a:t>Denoising autoencoders</a:t>
            </a:r>
          </a:p>
        </p:txBody>
      </p:sp>
      <p:sp>
        <p:nvSpPr>
          <p:cNvPr id="3" name="Content Placeholder 2">
            <a:extLst>
              <a:ext uri="{FF2B5EF4-FFF2-40B4-BE49-F238E27FC236}">
                <a16:creationId xmlns:a16="http://schemas.microsoft.com/office/drawing/2014/main" id="{0F5E602B-BC3C-804B-B69F-41CDB42FCEB4}"/>
              </a:ext>
            </a:extLst>
          </p:cNvPr>
          <p:cNvSpPr>
            <a:spLocks noGrp="1"/>
          </p:cNvSpPr>
          <p:nvPr>
            <p:ph idx="1"/>
          </p:nvPr>
        </p:nvSpPr>
        <p:spPr/>
        <p:txBody>
          <a:bodyPr/>
          <a:lstStyle/>
          <a:p>
            <a:r>
              <a:rPr lang="en-US" dirty="0"/>
              <a:t>Denoising autoencoders can’t simply memorize the input output relationship.   </a:t>
            </a:r>
          </a:p>
          <a:p>
            <a:r>
              <a:rPr lang="en-US" dirty="0"/>
              <a:t>Intuitively, a denoising autoencoder learns a projection from a neighborhood of our training data back onto the training data.   </a:t>
            </a:r>
          </a:p>
        </p:txBody>
      </p:sp>
      <p:sp>
        <p:nvSpPr>
          <p:cNvPr id="5" name="TextBox 4">
            <a:extLst>
              <a:ext uri="{FF2B5EF4-FFF2-40B4-BE49-F238E27FC236}">
                <a16:creationId xmlns:a16="http://schemas.microsoft.com/office/drawing/2014/main" id="{65DEEC19-714C-0249-81F8-7A0C186AB4EB}"/>
              </a:ext>
            </a:extLst>
          </p:cNvPr>
          <p:cNvSpPr txBox="1"/>
          <p:nvPr/>
        </p:nvSpPr>
        <p:spPr>
          <a:xfrm>
            <a:off x="2152651" y="6533148"/>
            <a:ext cx="4617867" cy="276999"/>
          </a:xfrm>
          <a:prstGeom prst="rect">
            <a:avLst/>
          </a:prstGeom>
          <a:noFill/>
        </p:spPr>
        <p:txBody>
          <a:bodyPr wrap="none" rtlCol="0">
            <a:spAutoFit/>
          </a:bodyPr>
          <a:lstStyle/>
          <a:p>
            <a:r>
              <a:rPr lang="en-US" sz="1200" dirty="0"/>
              <a:t>https://ift6266h17.files.wordpress.com/2017/03/14_autoencoders.pdf</a:t>
            </a:r>
          </a:p>
        </p:txBody>
      </p:sp>
      <p:pic>
        <p:nvPicPr>
          <p:cNvPr id="6" name="Picture 5">
            <a:extLst>
              <a:ext uri="{FF2B5EF4-FFF2-40B4-BE49-F238E27FC236}">
                <a16:creationId xmlns:a16="http://schemas.microsoft.com/office/drawing/2014/main" id="{758F03DB-DF9B-DF48-8ED3-D441FA123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232" y="3919183"/>
            <a:ext cx="5389536" cy="2613965"/>
          </a:xfrm>
          <a:prstGeom prst="rect">
            <a:avLst/>
          </a:prstGeom>
        </p:spPr>
      </p:pic>
      <p:sp>
        <p:nvSpPr>
          <p:cNvPr id="4" name="Slide Number Placeholder 3">
            <a:extLst>
              <a:ext uri="{FF2B5EF4-FFF2-40B4-BE49-F238E27FC236}">
                <a16:creationId xmlns:a16="http://schemas.microsoft.com/office/drawing/2014/main" id="{DD7FA201-4A4B-DC05-B967-F824C9161C0E}"/>
              </a:ext>
            </a:extLst>
          </p:cNvPr>
          <p:cNvSpPr>
            <a:spLocks noGrp="1"/>
          </p:cNvSpPr>
          <p:nvPr>
            <p:ph type="sldNum" sz="quarter" idx="12"/>
          </p:nvPr>
        </p:nvSpPr>
        <p:spPr/>
        <p:txBody>
          <a:bodyPr/>
          <a:lstStyle/>
          <a:p>
            <a:fld id="{C2A7CAD7-1780-3845-8F49-D4C298276CD0}" type="slidenum">
              <a:rPr lang="en-US" smtClean="0"/>
              <a:t>41</a:t>
            </a:fld>
            <a:endParaRPr lang="en-US" dirty="0"/>
          </a:p>
        </p:txBody>
      </p:sp>
    </p:spTree>
    <p:extLst>
      <p:ext uri="{BB962C8B-B14F-4D97-AF65-F5344CB8AC3E}">
        <p14:creationId xmlns:p14="http://schemas.microsoft.com/office/powerpoint/2010/main" val="170638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3078BD-3C35-2ECA-D688-5C1B47CB2924}"/>
              </a:ext>
            </a:extLst>
          </p:cNvPr>
          <p:cNvSpPr txBox="1"/>
          <p:nvPr/>
        </p:nvSpPr>
        <p:spPr>
          <a:xfrm>
            <a:off x="437322" y="337930"/>
            <a:ext cx="3532955"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Variational Autoencoders</a:t>
            </a:r>
          </a:p>
        </p:txBody>
      </p:sp>
      <p:sp>
        <p:nvSpPr>
          <p:cNvPr id="3" name="TextBox 2">
            <a:extLst>
              <a:ext uri="{FF2B5EF4-FFF2-40B4-BE49-F238E27FC236}">
                <a16:creationId xmlns:a16="http://schemas.microsoft.com/office/drawing/2014/main" id="{2CB499A1-40F3-06E7-5888-E7E5C8A4516F}"/>
              </a:ext>
            </a:extLst>
          </p:cNvPr>
          <p:cNvSpPr txBox="1"/>
          <p:nvPr/>
        </p:nvSpPr>
        <p:spPr>
          <a:xfrm>
            <a:off x="616227" y="934278"/>
            <a:ext cx="11403486"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Another very popular autoencoder is </a:t>
            </a:r>
            <a:r>
              <a:rPr lang="en-US" sz="2400" b="1" dirty="0">
                <a:latin typeface="Times New Roman" panose="02020603050405020304" pitchFamily="18" charset="0"/>
                <a:cs typeface="Times New Roman" panose="02020603050405020304" pitchFamily="18" charset="0"/>
              </a:rPr>
              <a:t>Variational Autoencoders. </a:t>
            </a:r>
            <a:r>
              <a:rPr lang="en-US" sz="2400" dirty="0">
                <a:latin typeface="Times New Roman" panose="02020603050405020304" pitchFamily="18" charset="0"/>
                <a:cs typeface="Times New Roman" panose="02020603050405020304" pitchFamily="18" charset="0"/>
              </a:rPr>
              <a:t>They are a mix of DL and the Bayesian inference.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VAEs have an additional stochastic layer; this layer, after the encoder network, samples the data using a Gaussian distribution, and the one after the decoder network samples the data using Bernoulli's distribution.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VAEs can be used to generate images. VAEs allow one to set complex priors in </a:t>
            </a:r>
            <a:r>
              <a:rPr lang="en-US" sz="2400">
                <a:latin typeface="Times New Roman" panose="02020603050405020304" pitchFamily="18" charset="0"/>
                <a:cs typeface="Times New Roman" panose="02020603050405020304" pitchFamily="18" charset="0"/>
              </a:rPr>
              <a:t>the latent and </a:t>
            </a:r>
            <a:r>
              <a:rPr lang="en-US" sz="2400" dirty="0">
                <a:latin typeface="Times New Roman" panose="02020603050405020304" pitchFamily="18" charset="0"/>
                <a:cs typeface="Times New Roman" panose="02020603050405020304" pitchFamily="18" charset="0"/>
              </a:rPr>
              <a:t>learn powerful latent representations.</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199839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F3BE3-E229-314E-8028-260CA8872CE3}"/>
              </a:ext>
            </a:extLst>
          </p:cNvPr>
          <p:cNvSpPr>
            <a:spLocks noGrp="1"/>
          </p:cNvSpPr>
          <p:nvPr>
            <p:ph type="title"/>
          </p:nvPr>
        </p:nvSpPr>
        <p:spPr/>
        <p:txBody>
          <a:bodyPr/>
          <a:lstStyle/>
          <a:p>
            <a:r>
              <a:rPr lang="en-US" dirty="0"/>
              <a:t>Autoencoders:  applications</a:t>
            </a:r>
          </a:p>
        </p:txBody>
      </p:sp>
      <p:sp>
        <p:nvSpPr>
          <p:cNvPr id="3" name="Content Placeholder 2">
            <a:extLst>
              <a:ext uri="{FF2B5EF4-FFF2-40B4-BE49-F238E27FC236}">
                <a16:creationId xmlns:a16="http://schemas.microsoft.com/office/drawing/2014/main" id="{EBE3BA82-16EF-2841-8144-CED9757809D9}"/>
              </a:ext>
            </a:extLst>
          </p:cNvPr>
          <p:cNvSpPr>
            <a:spLocks noGrp="1"/>
          </p:cNvSpPr>
          <p:nvPr>
            <p:ph idx="1"/>
          </p:nvPr>
        </p:nvSpPr>
        <p:spPr/>
        <p:txBody>
          <a:bodyPr/>
          <a:lstStyle/>
          <a:p>
            <a:r>
              <a:rPr lang="en-US" dirty="0"/>
              <a:t>Denoising:  input clean image + noise and train to reproduce the clean image.</a:t>
            </a:r>
          </a:p>
        </p:txBody>
      </p:sp>
      <p:pic>
        <p:nvPicPr>
          <p:cNvPr id="5122" name="Picture 2" descr="Autoencoders Tutorial - Denoising image">
            <a:extLst>
              <a:ext uri="{FF2B5EF4-FFF2-40B4-BE49-F238E27FC236}">
                <a16:creationId xmlns:a16="http://schemas.microsoft.com/office/drawing/2014/main" id="{FDF52EE9-895D-AA44-8F3D-BBB0D4062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951163"/>
            <a:ext cx="6705600" cy="3225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CC6CB0-8B50-5F4E-9043-EE1FB3626573}"/>
              </a:ext>
            </a:extLst>
          </p:cNvPr>
          <p:cNvSpPr txBox="1"/>
          <p:nvPr/>
        </p:nvSpPr>
        <p:spPr>
          <a:xfrm>
            <a:off x="2152651" y="6533148"/>
            <a:ext cx="3531031" cy="276999"/>
          </a:xfrm>
          <a:prstGeom prst="rect">
            <a:avLst/>
          </a:prstGeom>
          <a:noFill/>
        </p:spPr>
        <p:txBody>
          <a:bodyPr wrap="none" rtlCol="0">
            <a:spAutoFit/>
          </a:bodyPr>
          <a:lstStyle/>
          <a:p>
            <a:r>
              <a:rPr lang="en-US" sz="1200" dirty="0"/>
              <a:t>https://</a:t>
            </a:r>
            <a:r>
              <a:rPr lang="en-US" sz="1200" dirty="0" err="1"/>
              <a:t>www.edureka.co</a:t>
            </a:r>
            <a:r>
              <a:rPr lang="en-US" sz="1200" dirty="0"/>
              <a:t>/blog/autoencoders-tutorial/</a:t>
            </a:r>
          </a:p>
        </p:txBody>
      </p:sp>
      <p:sp>
        <p:nvSpPr>
          <p:cNvPr id="4" name="Slide Number Placeholder 3">
            <a:extLst>
              <a:ext uri="{FF2B5EF4-FFF2-40B4-BE49-F238E27FC236}">
                <a16:creationId xmlns:a16="http://schemas.microsoft.com/office/drawing/2014/main" id="{0D646C50-3EF7-95E8-4F2A-FCBEA1B9A8F8}"/>
              </a:ext>
            </a:extLst>
          </p:cNvPr>
          <p:cNvSpPr>
            <a:spLocks noGrp="1"/>
          </p:cNvSpPr>
          <p:nvPr>
            <p:ph type="sldNum" sz="quarter" idx="12"/>
          </p:nvPr>
        </p:nvSpPr>
        <p:spPr/>
        <p:txBody>
          <a:bodyPr/>
          <a:lstStyle/>
          <a:p>
            <a:fld id="{C2A7CAD7-1780-3845-8F49-D4C298276CD0}" type="slidenum">
              <a:rPr lang="en-US" smtClean="0"/>
              <a:t>43</a:t>
            </a:fld>
            <a:endParaRPr lang="en-US" dirty="0"/>
          </a:p>
        </p:txBody>
      </p:sp>
    </p:spTree>
    <p:extLst>
      <p:ext uri="{BB962C8B-B14F-4D97-AF65-F5344CB8AC3E}">
        <p14:creationId xmlns:p14="http://schemas.microsoft.com/office/powerpoint/2010/main" val="342550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CF9E5-A8F1-4941-84AD-E078F30BF446}"/>
              </a:ext>
            </a:extLst>
          </p:cNvPr>
          <p:cNvSpPr>
            <a:spLocks noGrp="1"/>
          </p:cNvSpPr>
          <p:nvPr>
            <p:ph type="title"/>
          </p:nvPr>
        </p:nvSpPr>
        <p:spPr/>
        <p:txBody>
          <a:bodyPr/>
          <a:lstStyle/>
          <a:p>
            <a:r>
              <a:rPr lang="en-US" dirty="0"/>
              <a:t>Autoencoders:  Applications</a:t>
            </a:r>
          </a:p>
        </p:txBody>
      </p:sp>
      <p:sp>
        <p:nvSpPr>
          <p:cNvPr id="3" name="Content Placeholder 2">
            <a:extLst>
              <a:ext uri="{FF2B5EF4-FFF2-40B4-BE49-F238E27FC236}">
                <a16:creationId xmlns:a16="http://schemas.microsoft.com/office/drawing/2014/main" id="{A74AD493-A890-6246-9F42-E3D11DDF4F9D}"/>
              </a:ext>
            </a:extLst>
          </p:cNvPr>
          <p:cNvSpPr>
            <a:spLocks noGrp="1"/>
          </p:cNvSpPr>
          <p:nvPr>
            <p:ph idx="1"/>
          </p:nvPr>
        </p:nvSpPr>
        <p:spPr/>
        <p:txBody>
          <a:bodyPr/>
          <a:lstStyle/>
          <a:p>
            <a:r>
              <a:rPr lang="en-US" dirty="0"/>
              <a:t>Image colorization:  input black and white and train to produce color images</a:t>
            </a:r>
          </a:p>
        </p:txBody>
      </p:sp>
      <p:pic>
        <p:nvPicPr>
          <p:cNvPr id="6146" name="Picture 2" descr="Autoencoders Tutorial - Image Coloring">
            <a:extLst>
              <a:ext uri="{FF2B5EF4-FFF2-40B4-BE49-F238E27FC236}">
                <a16:creationId xmlns:a16="http://schemas.microsoft.com/office/drawing/2014/main" id="{F1558494-687B-A84B-965D-C6AB1F67D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266897"/>
            <a:ext cx="6705600" cy="2235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91F0591-33D8-0143-A2A9-F7F4B2CF79D1}"/>
              </a:ext>
            </a:extLst>
          </p:cNvPr>
          <p:cNvSpPr txBox="1"/>
          <p:nvPr/>
        </p:nvSpPr>
        <p:spPr>
          <a:xfrm>
            <a:off x="2152651" y="6533148"/>
            <a:ext cx="3531031" cy="276999"/>
          </a:xfrm>
          <a:prstGeom prst="rect">
            <a:avLst/>
          </a:prstGeom>
          <a:noFill/>
        </p:spPr>
        <p:txBody>
          <a:bodyPr wrap="none" rtlCol="0">
            <a:spAutoFit/>
          </a:bodyPr>
          <a:lstStyle/>
          <a:p>
            <a:r>
              <a:rPr lang="en-US" sz="1200" dirty="0"/>
              <a:t>https://</a:t>
            </a:r>
            <a:r>
              <a:rPr lang="en-US" sz="1200" dirty="0" err="1"/>
              <a:t>www.edureka.co</a:t>
            </a:r>
            <a:r>
              <a:rPr lang="en-US" sz="1200" dirty="0"/>
              <a:t>/blog/autoencoders-tutorial/</a:t>
            </a:r>
          </a:p>
        </p:txBody>
      </p:sp>
      <p:sp>
        <p:nvSpPr>
          <p:cNvPr id="4" name="Slide Number Placeholder 3">
            <a:extLst>
              <a:ext uri="{FF2B5EF4-FFF2-40B4-BE49-F238E27FC236}">
                <a16:creationId xmlns:a16="http://schemas.microsoft.com/office/drawing/2014/main" id="{CFD63EAE-09C2-C4D9-66AB-E73D41B857EF}"/>
              </a:ext>
            </a:extLst>
          </p:cNvPr>
          <p:cNvSpPr>
            <a:spLocks noGrp="1"/>
          </p:cNvSpPr>
          <p:nvPr>
            <p:ph type="sldNum" sz="quarter" idx="12"/>
          </p:nvPr>
        </p:nvSpPr>
        <p:spPr/>
        <p:txBody>
          <a:bodyPr/>
          <a:lstStyle/>
          <a:p>
            <a:fld id="{C2A7CAD7-1780-3845-8F49-D4C298276CD0}" type="slidenum">
              <a:rPr lang="en-US" smtClean="0"/>
              <a:t>44</a:t>
            </a:fld>
            <a:endParaRPr lang="en-US" dirty="0"/>
          </a:p>
        </p:txBody>
      </p:sp>
    </p:spTree>
    <p:extLst>
      <p:ext uri="{BB962C8B-B14F-4D97-AF65-F5344CB8AC3E}">
        <p14:creationId xmlns:p14="http://schemas.microsoft.com/office/powerpoint/2010/main" val="3485275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CF9E5-A8F1-4941-84AD-E078F30BF446}"/>
              </a:ext>
            </a:extLst>
          </p:cNvPr>
          <p:cNvSpPr>
            <a:spLocks noGrp="1"/>
          </p:cNvSpPr>
          <p:nvPr>
            <p:ph type="title"/>
          </p:nvPr>
        </p:nvSpPr>
        <p:spPr/>
        <p:txBody>
          <a:bodyPr/>
          <a:lstStyle/>
          <a:p>
            <a:r>
              <a:rPr lang="en-US" dirty="0"/>
              <a:t>Autoencoders:  Applications</a:t>
            </a:r>
          </a:p>
        </p:txBody>
      </p:sp>
      <p:sp>
        <p:nvSpPr>
          <p:cNvPr id="3" name="Content Placeholder 2">
            <a:extLst>
              <a:ext uri="{FF2B5EF4-FFF2-40B4-BE49-F238E27FC236}">
                <a16:creationId xmlns:a16="http://schemas.microsoft.com/office/drawing/2014/main" id="{A74AD493-A890-6246-9F42-E3D11DDF4F9D}"/>
              </a:ext>
            </a:extLst>
          </p:cNvPr>
          <p:cNvSpPr>
            <a:spLocks noGrp="1"/>
          </p:cNvSpPr>
          <p:nvPr>
            <p:ph idx="1"/>
          </p:nvPr>
        </p:nvSpPr>
        <p:spPr/>
        <p:txBody>
          <a:bodyPr/>
          <a:lstStyle/>
          <a:p>
            <a:r>
              <a:rPr lang="en-US" dirty="0"/>
              <a:t>Watermark removal</a:t>
            </a:r>
          </a:p>
        </p:txBody>
      </p:sp>
      <p:pic>
        <p:nvPicPr>
          <p:cNvPr id="1026" name="Picture 2" descr="Autoencoders Tutorial - Watermark Removal">
            <a:extLst>
              <a:ext uri="{FF2B5EF4-FFF2-40B4-BE49-F238E27FC236}">
                <a16:creationId xmlns:a16="http://schemas.microsoft.com/office/drawing/2014/main" id="{C06257E3-A908-D74F-9FF5-8D058306A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056" y="2954676"/>
            <a:ext cx="67056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B485AE0-AF99-7A4E-86FB-71C48A1DD376}"/>
              </a:ext>
            </a:extLst>
          </p:cNvPr>
          <p:cNvSpPr txBox="1"/>
          <p:nvPr/>
        </p:nvSpPr>
        <p:spPr>
          <a:xfrm>
            <a:off x="2152651" y="6533148"/>
            <a:ext cx="3531031" cy="276999"/>
          </a:xfrm>
          <a:prstGeom prst="rect">
            <a:avLst/>
          </a:prstGeom>
          <a:noFill/>
        </p:spPr>
        <p:txBody>
          <a:bodyPr wrap="none" rtlCol="0">
            <a:spAutoFit/>
          </a:bodyPr>
          <a:lstStyle/>
          <a:p>
            <a:r>
              <a:rPr lang="en-US" sz="1200" dirty="0"/>
              <a:t>https://</a:t>
            </a:r>
            <a:r>
              <a:rPr lang="en-US" sz="1200" dirty="0" err="1"/>
              <a:t>www.edureka.co</a:t>
            </a:r>
            <a:r>
              <a:rPr lang="en-US" sz="1200" dirty="0"/>
              <a:t>/blog/autoencoders-tutorial/</a:t>
            </a:r>
          </a:p>
        </p:txBody>
      </p:sp>
      <p:sp>
        <p:nvSpPr>
          <p:cNvPr id="4" name="Slide Number Placeholder 3">
            <a:extLst>
              <a:ext uri="{FF2B5EF4-FFF2-40B4-BE49-F238E27FC236}">
                <a16:creationId xmlns:a16="http://schemas.microsoft.com/office/drawing/2014/main" id="{256960E8-9A5B-EFAF-D79A-1D042CF6F6BC}"/>
              </a:ext>
            </a:extLst>
          </p:cNvPr>
          <p:cNvSpPr>
            <a:spLocks noGrp="1"/>
          </p:cNvSpPr>
          <p:nvPr>
            <p:ph type="sldNum" sz="quarter" idx="12"/>
          </p:nvPr>
        </p:nvSpPr>
        <p:spPr/>
        <p:txBody>
          <a:bodyPr/>
          <a:lstStyle/>
          <a:p>
            <a:fld id="{C2A7CAD7-1780-3845-8F49-D4C298276CD0}" type="slidenum">
              <a:rPr lang="en-US" smtClean="0"/>
              <a:t>45</a:t>
            </a:fld>
            <a:endParaRPr lang="en-US" dirty="0"/>
          </a:p>
        </p:txBody>
      </p:sp>
    </p:spTree>
    <p:extLst>
      <p:ext uri="{BB962C8B-B14F-4D97-AF65-F5344CB8AC3E}">
        <p14:creationId xmlns:p14="http://schemas.microsoft.com/office/powerpoint/2010/main" val="537488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8732-DBA2-7743-BD1C-6F2FA9081CBF}"/>
              </a:ext>
            </a:extLst>
          </p:cNvPr>
          <p:cNvSpPr>
            <a:spLocks noGrp="1"/>
          </p:cNvSpPr>
          <p:nvPr>
            <p:ph type="title"/>
          </p:nvPr>
        </p:nvSpPr>
        <p:spPr/>
        <p:txBody>
          <a:bodyPr/>
          <a:lstStyle/>
          <a:p>
            <a:r>
              <a:rPr lang="en-US" dirty="0"/>
              <a:t>Properties of Autoencoders</a:t>
            </a:r>
          </a:p>
        </p:txBody>
      </p:sp>
      <p:sp>
        <p:nvSpPr>
          <p:cNvPr id="3" name="Content Placeholder 2">
            <a:extLst>
              <a:ext uri="{FF2B5EF4-FFF2-40B4-BE49-F238E27FC236}">
                <a16:creationId xmlns:a16="http://schemas.microsoft.com/office/drawing/2014/main" id="{EF337BDF-169E-F84E-961B-1D72BADBDB41}"/>
              </a:ext>
            </a:extLst>
          </p:cNvPr>
          <p:cNvSpPr>
            <a:spLocks noGrp="1"/>
          </p:cNvSpPr>
          <p:nvPr>
            <p:ph idx="1"/>
          </p:nvPr>
        </p:nvSpPr>
        <p:spPr/>
        <p:txBody>
          <a:bodyPr/>
          <a:lstStyle/>
          <a:p>
            <a:r>
              <a:rPr lang="en-US" b="1" dirty="0"/>
              <a:t>Data-specific</a:t>
            </a:r>
            <a:r>
              <a:rPr lang="en-US" dirty="0"/>
              <a:t>: Autoencoders are only able to compress data similar to what they have been trained on.</a:t>
            </a:r>
          </a:p>
          <a:p>
            <a:r>
              <a:rPr lang="en-US" b="1" dirty="0"/>
              <a:t>Lossy:</a:t>
            </a:r>
            <a:r>
              <a:rPr lang="en-US" dirty="0"/>
              <a:t> The decompressed outputs will be degraded compared to the original inputs.</a:t>
            </a:r>
          </a:p>
          <a:p>
            <a:r>
              <a:rPr lang="en-US" b="1" dirty="0"/>
              <a:t>Learned automatically from examples: </a:t>
            </a:r>
            <a:r>
              <a:rPr lang="en-US" dirty="0"/>
              <a:t>It is easy to train specialized instances of the algorithm that will perform well on a specific type of input.</a:t>
            </a:r>
          </a:p>
          <a:p>
            <a:endParaRPr lang="en-US" dirty="0"/>
          </a:p>
        </p:txBody>
      </p:sp>
      <p:sp>
        <p:nvSpPr>
          <p:cNvPr id="4" name="TextBox 3">
            <a:extLst>
              <a:ext uri="{FF2B5EF4-FFF2-40B4-BE49-F238E27FC236}">
                <a16:creationId xmlns:a16="http://schemas.microsoft.com/office/drawing/2014/main" id="{C86E6E27-4D89-3C48-86F2-B68ED95B771B}"/>
              </a:ext>
            </a:extLst>
          </p:cNvPr>
          <p:cNvSpPr txBox="1"/>
          <p:nvPr/>
        </p:nvSpPr>
        <p:spPr>
          <a:xfrm>
            <a:off x="2152651" y="6533148"/>
            <a:ext cx="3531031" cy="276999"/>
          </a:xfrm>
          <a:prstGeom prst="rect">
            <a:avLst/>
          </a:prstGeom>
          <a:noFill/>
        </p:spPr>
        <p:txBody>
          <a:bodyPr wrap="none" rtlCol="0">
            <a:spAutoFit/>
          </a:bodyPr>
          <a:lstStyle/>
          <a:p>
            <a:r>
              <a:rPr lang="en-US" sz="1200" dirty="0"/>
              <a:t>https://</a:t>
            </a:r>
            <a:r>
              <a:rPr lang="en-US" sz="1200" dirty="0" err="1"/>
              <a:t>www.edureka.co</a:t>
            </a:r>
            <a:r>
              <a:rPr lang="en-US" sz="1200" dirty="0"/>
              <a:t>/blog/autoencoders-tutorial/</a:t>
            </a:r>
          </a:p>
        </p:txBody>
      </p:sp>
      <p:sp>
        <p:nvSpPr>
          <p:cNvPr id="5" name="Slide Number Placeholder 4">
            <a:extLst>
              <a:ext uri="{FF2B5EF4-FFF2-40B4-BE49-F238E27FC236}">
                <a16:creationId xmlns:a16="http://schemas.microsoft.com/office/drawing/2014/main" id="{65A1E585-A0D6-23F8-90B4-6CD3FF57B5F6}"/>
              </a:ext>
            </a:extLst>
          </p:cNvPr>
          <p:cNvSpPr>
            <a:spLocks noGrp="1"/>
          </p:cNvSpPr>
          <p:nvPr>
            <p:ph type="sldNum" sz="quarter" idx="12"/>
          </p:nvPr>
        </p:nvSpPr>
        <p:spPr/>
        <p:txBody>
          <a:bodyPr/>
          <a:lstStyle/>
          <a:p>
            <a:fld id="{C2A7CAD7-1780-3845-8F49-D4C298276CD0}" type="slidenum">
              <a:rPr lang="en-US" smtClean="0"/>
              <a:t>46</a:t>
            </a:fld>
            <a:endParaRPr lang="en-US" dirty="0"/>
          </a:p>
        </p:txBody>
      </p:sp>
    </p:spTree>
    <p:extLst>
      <p:ext uri="{BB962C8B-B14F-4D97-AF65-F5344CB8AC3E}">
        <p14:creationId xmlns:p14="http://schemas.microsoft.com/office/powerpoint/2010/main" val="3886374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BB90-FA66-9A40-9BF6-DAFD6C7652C0}"/>
              </a:ext>
            </a:extLst>
          </p:cNvPr>
          <p:cNvSpPr>
            <a:spLocks noGrp="1"/>
          </p:cNvSpPr>
          <p:nvPr>
            <p:ph type="title"/>
          </p:nvPr>
        </p:nvSpPr>
        <p:spPr/>
        <p:txBody>
          <a:bodyPr/>
          <a:lstStyle/>
          <a:p>
            <a:r>
              <a:rPr lang="en-US" dirty="0"/>
              <a:t>Capacity</a:t>
            </a:r>
          </a:p>
        </p:txBody>
      </p:sp>
      <p:sp>
        <p:nvSpPr>
          <p:cNvPr id="3" name="Content Placeholder 2">
            <a:extLst>
              <a:ext uri="{FF2B5EF4-FFF2-40B4-BE49-F238E27FC236}">
                <a16:creationId xmlns:a16="http://schemas.microsoft.com/office/drawing/2014/main" id="{B3F6C68F-736C-E445-80F3-0F11298E4547}"/>
              </a:ext>
            </a:extLst>
          </p:cNvPr>
          <p:cNvSpPr>
            <a:spLocks noGrp="1"/>
          </p:cNvSpPr>
          <p:nvPr>
            <p:ph idx="1"/>
          </p:nvPr>
        </p:nvSpPr>
        <p:spPr/>
        <p:txBody>
          <a:bodyPr/>
          <a:lstStyle/>
          <a:p>
            <a:r>
              <a:rPr lang="en-US" dirty="0"/>
              <a:t>As with other NNs, overfitting is a problem when capacity is too large for the data. </a:t>
            </a:r>
          </a:p>
          <a:p>
            <a:endParaRPr lang="en-US" dirty="0"/>
          </a:p>
          <a:p>
            <a:r>
              <a:rPr lang="en-US" dirty="0"/>
              <a:t>Autoencoders address this through some combination of:</a:t>
            </a:r>
          </a:p>
          <a:p>
            <a:pPr lvl="1"/>
            <a:r>
              <a:rPr lang="en-US" dirty="0"/>
              <a:t>Bottleneck layer – fewer degrees of freedom than in possible outputs.  </a:t>
            </a:r>
          </a:p>
          <a:p>
            <a:pPr lvl="1"/>
            <a:r>
              <a:rPr lang="en-US" dirty="0"/>
              <a:t>Training to denoise.</a:t>
            </a:r>
          </a:p>
          <a:p>
            <a:pPr lvl="1"/>
            <a:r>
              <a:rPr lang="en-US" dirty="0"/>
              <a:t>Sparsity through regularization.</a:t>
            </a:r>
          </a:p>
          <a:p>
            <a:pPr lvl="1"/>
            <a:r>
              <a:rPr lang="en-US" dirty="0"/>
              <a:t>Contractive penalty. </a:t>
            </a:r>
          </a:p>
        </p:txBody>
      </p:sp>
      <p:sp>
        <p:nvSpPr>
          <p:cNvPr id="4" name="Slide Number Placeholder 3">
            <a:extLst>
              <a:ext uri="{FF2B5EF4-FFF2-40B4-BE49-F238E27FC236}">
                <a16:creationId xmlns:a16="http://schemas.microsoft.com/office/drawing/2014/main" id="{9A51B826-390B-BBBB-F52E-AD790035AE75}"/>
              </a:ext>
            </a:extLst>
          </p:cNvPr>
          <p:cNvSpPr>
            <a:spLocks noGrp="1"/>
          </p:cNvSpPr>
          <p:nvPr>
            <p:ph type="sldNum" sz="quarter" idx="12"/>
          </p:nvPr>
        </p:nvSpPr>
        <p:spPr/>
        <p:txBody>
          <a:bodyPr/>
          <a:lstStyle/>
          <a:p>
            <a:fld id="{C2A7CAD7-1780-3845-8F49-D4C298276CD0}" type="slidenum">
              <a:rPr lang="en-US" smtClean="0"/>
              <a:t>47</a:t>
            </a:fld>
            <a:endParaRPr lang="en-US" dirty="0"/>
          </a:p>
        </p:txBody>
      </p:sp>
    </p:spTree>
    <p:extLst>
      <p:ext uri="{BB962C8B-B14F-4D97-AF65-F5344CB8AC3E}">
        <p14:creationId xmlns:p14="http://schemas.microsoft.com/office/powerpoint/2010/main" val="10373130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BB60F-E2D3-1442-94D2-0372362456BE}"/>
              </a:ext>
            </a:extLst>
          </p:cNvPr>
          <p:cNvSpPr>
            <a:spLocks noGrp="1"/>
          </p:cNvSpPr>
          <p:nvPr>
            <p:ph type="title"/>
          </p:nvPr>
        </p:nvSpPr>
        <p:spPr/>
        <p:txBody>
          <a:bodyPr/>
          <a:lstStyle/>
          <a:p>
            <a:r>
              <a:rPr lang="en-US" dirty="0"/>
              <a:t>Bottleneck layer (undercomplete)</a:t>
            </a:r>
          </a:p>
        </p:txBody>
      </p:sp>
      <p:sp>
        <p:nvSpPr>
          <p:cNvPr id="3" name="Content Placeholder 2">
            <a:extLst>
              <a:ext uri="{FF2B5EF4-FFF2-40B4-BE49-F238E27FC236}">
                <a16:creationId xmlns:a16="http://schemas.microsoft.com/office/drawing/2014/main" id="{B155933A-AF8F-E848-A32F-2B095E8411F1}"/>
              </a:ext>
            </a:extLst>
          </p:cNvPr>
          <p:cNvSpPr>
            <a:spLocks noGrp="1"/>
          </p:cNvSpPr>
          <p:nvPr>
            <p:ph idx="1"/>
          </p:nvPr>
        </p:nvSpPr>
        <p:spPr/>
        <p:txBody>
          <a:bodyPr/>
          <a:lstStyle/>
          <a:p>
            <a:r>
              <a:rPr lang="en-US" dirty="0"/>
              <a:t>Suppose input images are </a:t>
            </a:r>
            <a:r>
              <a:rPr lang="en-US" dirty="0" err="1"/>
              <a:t>nxn</a:t>
            </a:r>
            <a:r>
              <a:rPr lang="en-US" dirty="0"/>
              <a:t> and the latent space is m &lt; </a:t>
            </a:r>
            <a:r>
              <a:rPr lang="en-US" dirty="0" err="1"/>
              <a:t>nxn</a:t>
            </a:r>
            <a:r>
              <a:rPr lang="en-US" dirty="0"/>
              <a:t>.  </a:t>
            </a:r>
          </a:p>
          <a:p>
            <a:r>
              <a:rPr lang="en-US" dirty="0"/>
              <a:t>Then the latent space is not sufficient to reproduce all images.  </a:t>
            </a:r>
          </a:p>
          <a:p>
            <a:r>
              <a:rPr lang="en-US" dirty="0"/>
              <a:t>Needs to learn an encoding that captures the important features in training data, sufficient for approximate reconstruction.  </a:t>
            </a:r>
          </a:p>
        </p:txBody>
      </p:sp>
      <p:pic>
        <p:nvPicPr>
          <p:cNvPr id="4" name="Picture 2" descr="Autoencoders Tutorial - Autoencoders">
            <a:extLst>
              <a:ext uri="{FF2B5EF4-FFF2-40B4-BE49-F238E27FC236}">
                <a16:creationId xmlns:a16="http://schemas.microsoft.com/office/drawing/2014/main" id="{D25C6E49-B643-5345-9355-FBA4370DC9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622" y="4904973"/>
            <a:ext cx="5572018" cy="186789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E478B84F-941C-9C84-7FFA-C5DA9918AE82}"/>
              </a:ext>
            </a:extLst>
          </p:cNvPr>
          <p:cNvSpPr>
            <a:spLocks noGrp="1"/>
          </p:cNvSpPr>
          <p:nvPr>
            <p:ph type="sldNum" sz="quarter" idx="12"/>
          </p:nvPr>
        </p:nvSpPr>
        <p:spPr/>
        <p:txBody>
          <a:bodyPr/>
          <a:lstStyle/>
          <a:p>
            <a:fld id="{C2A7CAD7-1780-3845-8F49-D4C298276CD0}" type="slidenum">
              <a:rPr lang="en-US" smtClean="0"/>
              <a:t>48</a:t>
            </a:fld>
            <a:endParaRPr lang="en-US" dirty="0"/>
          </a:p>
        </p:txBody>
      </p:sp>
    </p:spTree>
    <p:extLst>
      <p:ext uri="{BB962C8B-B14F-4D97-AF65-F5344CB8AC3E}">
        <p14:creationId xmlns:p14="http://schemas.microsoft.com/office/powerpoint/2010/main" val="3440796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34C0D-661C-D340-A32E-A2268458AF61}"/>
              </a:ext>
            </a:extLst>
          </p:cNvPr>
          <p:cNvSpPr>
            <a:spLocks noGrp="1"/>
          </p:cNvSpPr>
          <p:nvPr>
            <p:ph type="title"/>
          </p:nvPr>
        </p:nvSpPr>
        <p:spPr/>
        <p:txBody>
          <a:bodyPr/>
          <a:lstStyle/>
          <a:p>
            <a:r>
              <a:rPr lang="en-US" dirty="0"/>
              <a:t>Simple bottleneck layer in </a:t>
            </a:r>
            <a:r>
              <a:rPr lang="en-US" dirty="0" err="1"/>
              <a:t>Keras</a:t>
            </a:r>
            <a:endParaRPr lang="en-US" dirty="0"/>
          </a:p>
        </p:txBody>
      </p:sp>
      <p:sp>
        <p:nvSpPr>
          <p:cNvPr id="3" name="Content Placeholder 2">
            <a:extLst>
              <a:ext uri="{FF2B5EF4-FFF2-40B4-BE49-F238E27FC236}">
                <a16:creationId xmlns:a16="http://schemas.microsoft.com/office/drawing/2014/main" id="{C12781E2-2674-494A-B0BC-66EA5AD02D39}"/>
              </a:ext>
            </a:extLst>
          </p:cNvPr>
          <p:cNvSpPr>
            <a:spLocks noGrp="1"/>
          </p:cNvSpPr>
          <p:nvPr>
            <p:ph idx="1"/>
          </p:nvPr>
        </p:nvSpPr>
        <p:spPr>
          <a:xfrm>
            <a:off x="2152650" y="1825625"/>
            <a:ext cx="8587269" cy="4351338"/>
          </a:xfrm>
        </p:spPr>
        <p:txBody>
          <a:bodyPr>
            <a:normAutofit/>
          </a:bodyPr>
          <a:lstStyle/>
          <a:p>
            <a:pPr lvl="1"/>
            <a:r>
              <a:rPr lang="en-US" dirty="0" err="1"/>
              <a:t>input_img</a:t>
            </a:r>
            <a:r>
              <a:rPr lang="en-US" dirty="0"/>
              <a:t> = Input(shape=(784,)) </a:t>
            </a:r>
          </a:p>
          <a:p>
            <a:pPr lvl="1"/>
            <a:r>
              <a:rPr lang="en-US" dirty="0" err="1"/>
              <a:t>encoding_dim</a:t>
            </a:r>
            <a:r>
              <a:rPr lang="en-US" dirty="0"/>
              <a:t> = 32 </a:t>
            </a:r>
          </a:p>
          <a:p>
            <a:pPr lvl="1"/>
            <a:r>
              <a:rPr lang="en-US" dirty="0"/>
              <a:t>encoded = Dense(</a:t>
            </a:r>
            <a:r>
              <a:rPr lang="en-US" dirty="0" err="1"/>
              <a:t>encoding_dim</a:t>
            </a:r>
            <a:r>
              <a:rPr lang="en-US" dirty="0"/>
              <a:t>, activation='</a:t>
            </a:r>
            <a:r>
              <a:rPr lang="en-US" dirty="0" err="1"/>
              <a:t>relu</a:t>
            </a:r>
            <a:r>
              <a:rPr lang="en-US" dirty="0"/>
              <a:t>')(</a:t>
            </a:r>
            <a:r>
              <a:rPr lang="en-US" dirty="0" err="1"/>
              <a:t>input_img</a:t>
            </a:r>
            <a:r>
              <a:rPr lang="en-US" dirty="0"/>
              <a:t>) </a:t>
            </a:r>
          </a:p>
          <a:p>
            <a:pPr lvl="1"/>
            <a:r>
              <a:rPr lang="en-US" dirty="0"/>
              <a:t>decoded = Dense(784, activation='sigmoid')(encoded) </a:t>
            </a:r>
          </a:p>
          <a:p>
            <a:pPr lvl="1"/>
            <a:r>
              <a:rPr lang="en-US" dirty="0"/>
              <a:t>autoencoder = Model(</a:t>
            </a:r>
            <a:r>
              <a:rPr lang="en-US" dirty="0" err="1"/>
              <a:t>input_img</a:t>
            </a:r>
            <a:r>
              <a:rPr lang="en-US" dirty="0"/>
              <a:t>, decoded)</a:t>
            </a:r>
            <a:endParaRPr lang="en-US" sz="2000" dirty="0"/>
          </a:p>
          <a:p>
            <a:r>
              <a:rPr lang="en-US" dirty="0"/>
              <a:t>Maps 28x28 images into a 32 dimensional vector.  </a:t>
            </a:r>
          </a:p>
          <a:p>
            <a:r>
              <a:rPr lang="en-US" dirty="0"/>
              <a:t>Can also use more layers and/or convolutions.  </a:t>
            </a:r>
          </a:p>
        </p:txBody>
      </p:sp>
      <p:pic>
        <p:nvPicPr>
          <p:cNvPr id="3074" name="Picture 2" descr="basic autoencoder">
            <a:extLst>
              <a:ext uri="{FF2B5EF4-FFF2-40B4-BE49-F238E27FC236}">
                <a16:creationId xmlns:a16="http://schemas.microsoft.com/office/drawing/2014/main" id="{E6ACDB49-6DB0-774F-8858-54DA57F0A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4762499"/>
            <a:ext cx="7620000" cy="1549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60F72D-4B57-2C46-A30C-4629A35EC693}"/>
              </a:ext>
            </a:extLst>
          </p:cNvPr>
          <p:cNvSpPr txBox="1"/>
          <p:nvPr/>
        </p:nvSpPr>
        <p:spPr>
          <a:xfrm>
            <a:off x="2152651" y="6533148"/>
            <a:ext cx="3778535" cy="276999"/>
          </a:xfrm>
          <a:prstGeom prst="rect">
            <a:avLst/>
          </a:prstGeom>
          <a:noFill/>
        </p:spPr>
        <p:txBody>
          <a:bodyPr wrap="none" rtlCol="0">
            <a:spAutoFit/>
          </a:bodyPr>
          <a:lstStyle/>
          <a:p>
            <a:r>
              <a:rPr lang="en-US" sz="1200" dirty="0"/>
              <a:t>https://</a:t>
            </a:r>
            <a:r>
              <a:rPr lang="en-US" sz="1200" dirty="0" err="1"/>
              <a:t>blog.keras.io</a:t>
            </a:r>
            <a:r>
              <a:rPr lang="en-US" sz="1200" dirty="0"/>
              <a:t>/building-autoencoders-in-</a:t>
            </a:r>
            <a:r>
              <a:rPr lang="en-US" sz="1200" dirty="0" err="1"/>
              <a:t>keras.html</a:t>
            </a:r>
            <a:endParaRPr lang="en-US" sz="1200" dirty="0"/>
          </a:p>
        </p:txBody>
      </p:sp>
      <p:sp>
        <p:nvSpPr>
          <p:cNvPr id="4" name="Slide Number Placeholder 3">
            <a:extLst>
              <a:ext uri="{FF2B5EF4-FFF2-40B4-BE49-F238E27FC236}">
                <a16:creationId xmlns:a16="http://schemas.microsoft.com/office/drawing/2014/main" id="{7EADD354-548E-F5A8-42B6-CB0C8BEC0EF8}"/>
              </a:ext>
            </a:extLst>
          </p:cNvPr>
          <p:cNvSpPr>
            <a:spLocks noGrp="1"/>
          </p:cNvSpPr>
          <p:nvPr>
            <p:ph type="sldNum" sz="quarter" idx="12"/>
          </p:nvPr>
        </p:nvSpPr>
        <p:spPr/>
        <p:txBody>
          <a:bodyPr/>
          <a:lstStyle/>
          <a:p>
            <a:fld id="{C2A7CAD7-1780-3845-8F49-D4C298276CD0}" type="slidenum">
              <a:rPr lang="en-US" smtClean="0"/>
              <a:t>49</a:t>
            </a:fld>
            <a:endParaRPr lang="en-US" dirty="0"/>
          </a:p>
        </p:txBody>
      </p:sp>
    </p:spTree>
    <p:extLst>
      <p:ext uri="{BB962C8B-B14F-4D97-AF65-F5344CB8AC3E}">
        <p14:creationId xmlns:p14="http://schemas.microsoft.com/office/powerpoint/2010/main" val="578504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0ED1-2DE1-FB4C-0CF8-3F340866DE88}"/>
              </a:ext>
            </a:extLst>
          </p:cNvPr>
          <p:cNvSpPr>
            <a:spLocks noGrp="1"/>
          </p:cNvSpPr>
          <p:nvPr>
            <p:ph type="title"/>
          </p:nvPr>
        </p:nvSpPr>
        <p:spPr>
          <a:xfrm>
            <a:off x="838200" y="-65723"/>
            <a:ext cx="10515600" cy="1325563"/>
          </a:xfrm>
        </p:spPr>
        <p:txBody>
          <a:bodyPr/>
          <a:lstStyle/>
          <a:p>
            <a:pPr algn="ctr"/>
            <a:r>
              <a:rPr lang="en-US" dirty="0">
                <a:latin typeface="Times New Roman" panose="02020603050405020304" pitchFamily="18" charset="0"/>
                <a:cs typeface="Times New Roman" panose="02020603050405020304" pitchFamily="18" charset="0"/>
              </a:rPr>
              <a:t>Deep learning—why now?</a:t>
            </a:r>
          </a:p>
        </p:txBody>
      </p:sp>
      <p:sp>
        <p:nvSpPr>
          <p:cNvPr id="3" name="Content Placeholder 2">
            <a:extLst>
              <a:ext uri="{FF2B5EF4-FFF2-40B4-BE49-F238E27FC236}">
                <a16:creationId xmlns:a16="http://schemas.microsoft.com/office/drawing/2014/main" id="{79508957-F658-3093-7DCD-2DFAA4A9FFCA}"/>
              </a:ext>
            </a:extLst>
          </p:cNvPr>
          <p:cNvSpPr>
            <a:spLocks noGrp="1"/>
          </p:cNvSpPr>
          <p:nvPr>
            <p:ph idx="1"/>
          </p:nvPr>
        </p:nvSpPr>
        <p:spPr>
          <a:xfrm>
            <a:off x="548640" y="1259840"/>
            <a:ext cx="10805160" cy="4917123"/>
          </a:xfrm>
        </p:spPr>
        <p:txBody>
          <a:bodyPr>
            <a:normAutofit lnSpcReduction="10000"/>
          </a:bodyPr>
          <a:lstStyle/>
          <a:p>
            <a:pPr marL="0" indent="0">
              <a:buNone/>
            </a:pPr>
            <a:r>
              <a:rPr lang="en-US" b="1" dirty="0">
                <a:latin typeface="Times New Roman" panose="02020603050405020304" pitchFamily="18" charset="0"/>
                <a:cs typeface="Times New Roman" panose="02020603050405020304" pitchFamily="18" charset="0"/>
              </a:rPr>
              <a:t>Availability of large high-quality dataset:</a:t>
            </a:r>
          </a:p>
          <a:p>
            <a:pPr algn="just"/>
            <a:r>
              <a:rPr lang="en-IN" i="1" dirty="0">
                <a:effectLst/>
                <a:latin typeface="Times New Roman" panose="02020603050405020304" pitchFamily="18" charset="0"/>
                <a:cs typeface="Times New Roman" panose="02020603050405020304" pitchFamily="18" charset="0"/>
              </a:rPr>
              <a:t>The internet resulted in the</a:t>
            </a:r>
            <a:r>
              <a:rPr lang="en-IN" dirty="0">
                <a:latin typeface="Times New Roman" panose="02020603050405020304" pitchFamily="18" charset="0"/>
                <a:cs typeface="Times New Roman" panose="02020603050405020304" pitchFamily="18" charset="0"/>
              </a:rPr>
              <a:t> </a:t>
            </a:r>
            <a:r>
              <a:rPr lang="en-IN" i="1" dirty="0">
                <a:effectLst/>
                <a:latin typeface="Times New Roman" panose="02020603050405020304" pitchFamily="18" charset="0"/>
                <a:cs typeface="Times New Roman" panose="02020603050405020304" pitchFamily="18" charset="0"/>
              </a:rPr>
              <a:t>generation of an enormous amount of datasets in terms of images, video, text,</a:t>
            </a:r>
            <a:r>
              <a:rPr lang="en-IN" dirty="0">
                <a:latin typeface="Times New Roman" panose="02020603050405020304" pitchFamily="18" charset="0"/>
                <a:cs typeface="Times New Roman" panose="02020603050405020304" pitchFamily="18" charset="0"/>
              </a:rPr>
              <a:t> </a:t>
            </a:r>
            <a:r>
              <a:rPr lang="en-IN" i="1" dirty="0">
                <a:effectLst/>
                <a:latin typeface="Times New Roman" panose="02020603050405020304" pitchFamily="18" charset="0"/>
                <a:cs typeface="Times New Roman" panose="02020603050405020304" pitchFamily="18" charset="0"/>
              </a:rPr>
              <a:t>and audio. </a:t>
            </a:r>
          </a:p>
          <a:p>
            <a:pPr algn="just"/>
            <a:r>
              <a:rPr lang="en-IN" i="1" dirty="0">
                <a:effectLst/>
                <a:latin typeface="Times New Roman" panose="02020603050405020304" pitchFamily="18" charset="0"/>
                <a:cs typeface="Times New Roman" panose="02020603050405020304" pitchFamily="18" charset="0"/>
              </a:rPr>
              <a:t>While most of it's </a:t>
            </a:r>
            <a:r>
              <a:rPr lang="en-IN" i="1" dirty="0" err="1">
                <a:effectLst/>
                <a:latin typeface="Times New Roman" panose="02020603050405020304" pitchFamily="18" charset="0"/>
                <a:cs typeface="Times New Roman" panose="02020603050405020304" pitchFamily="18" charset="0"/>
              </a:rPr>
              <a:t>unlabeled</a:t>
            </a:r>
            <a:r>
              <a:rPr lang="en-IN" i="1" dirty="0">
                <a:effectLst/>
                <a:latin typeface="Times New Roman" panose="02020603050405020304" pitchFamily="18" charset="0"/>
                <a:cs typeface="Times New Roman" panose="02020603050405020304" pitchFamily="18" charset="0"/>
              </a:rPr>
              <a:t>, by the effort of many leading researchers</a:t>
            </a:r>
            <a:r>
              <a:rPr lang="en-IN" dirty="0">
                <a:latin typeface="Times New Roman" panose="02020603050405020304" pitchFamily="18" charset="0"/>
                <a:cs typeface="Times New Roman" panose="02020603050405020304" pitchFamily="18" charset="0"/>
              </a:rPr>
              <a:t> </a:t>
            </a:r>
            <a:r>
              <a:rPr lang="en-IN" i="1" dirty="0">
                <a:effectLst/>
                <a:latin typeface="Times New Roman" panose="02020603050405020304" pitchFamily="18" charset="0"/>
                <a:cs typeface="Times New Roman" panose="02020603050405020304" pitchFamily="18" charset="0"/>
              </a:rPr>
              <a:t>(for example, Fei Fei Li creating the ImageNet dataset), we finally have access to</a:t>
            </a:r>
            <a:r>
              <a:rPr lang="en-IN" dirty="0">
                <a:latin typeface="Times New Roman" panose="02020603050405020304" pitchFamily="18" charset="0"/>
                <a:cs typeface="Times New Roman" panose="02020603050405020304" pitchFamily="18" charset="0"/>
              </a:rPr>
              <a:t> </a:t>
            </a:r>
            <a:r>
              <a:rPr lang="en-IN" i="1" dirty="0">
                <a:effectLst/>
                <a:latin typeface="Times New Roman" panose="02020603050405020304" pitchFamily="18" charset="0"/>
                <a:cs typeface="Times New Roman" panose="02020603050405020304" pitchFamily="18" charset="0"/>
              </a:rPr>
              <a:t>large </a:t>
            </a:r>
            <a:r>
              <a:rPr lang="en-IN" i="1" dirty="0" err="1">
                <a:effectLst/>
                <a:latin typeface="Times New Roman" panose="02020603050405020304" pitchFamily="18" charset="0"/>
                <a:cs typeface="Times New Roman" panose="02020603050405020304" pitchFamily="18" charset="0"/>
              </a:rPr>
              <a:t>labeled</a:t>
            </a:r>
            <a:r>
              <a:rPr lang="en-IN" i="1" dirty="0">
                <a:effectLst/>
                <a:latin typeface="Times New Roman" panose="02020603050405020304" pitchFamily="18" charset="0"/>
                <a:cs typeface="Times New Roman" panose="02020603050405020304" pitchFamily="18" charset="0"/>
              </a:rPr>
              <a:t> datasets</a:t>
            </a:r>
            <a:r>
              <a:rPr lang="en-US" i="1" dirty="0">
                <a:effectLst/>
                <a:latin typeface="Times New Roman" panose="02020603050405020304" pitchFamily="18" charset="0"/>
                <a:cs typeface="Times New Roman" panose="02020603050405020304" pitchFamily="18" charset="0"/>
              </a:rPr>
              <a:t>.</a:t>
            </a:r>
          </a:p>
          <a:p>
            <a:pPr marL="0" indent="0" algn="just">
              <a:buNone/>
            </a:pPr>
            <a:r>
              <a:rPr lang="en-US" b="1" dirty="0">
                <a:latin typeface="Times New Roman" panose="02020603050405020304" pitchFamily="18" charset="0"/>
                <a:cs typeface="Times New Roman" panose="02020603050405020304" pitchFamily="18" charset="0"/>
              </a:rPr>
              <a:t>Availability of parallel computing using GPU:</a:t>
            </a:r>
          </a:p>
          <a:p>
            <a:pPr algn="just"/>
            <a:r>
              <a:rPr lang="en-IN" i="1" dirty="0">
                <a:effectLst/>
                <a:latin typeface="Times New Roman" panose="02020603050405020304" pitchFamily="18" charset="0"/>
                <a:cs typeface="Times New Roman" panose="02020603050405020304" pitchFamily="18" charset="0"/>
              </a:rPr>
              <a:t>In DL models, there are mainly two mathematical matrix operations that play a </a:t>
            </a:r>
            <a:r>
              <a:rPr lang="en-IN" i="1" dirty="0" err="1">
                <a:effectLst/>
                <a:latin typeface="Times New Roman" panose="02020603050405020304" pitchFamily="18" charset="0"/>
                <a:cs typeface="Times New Roman" panose="02020603050405020304" pitchFamily="18" charset="0"/>
              </a:rPr>
              <a:t>crucialrole</a:t>
            </a:r>
            <a:r>
              <a:rPr lang="en-IN" i="1" dirty="0">
                <a:effectLst/>
                <a:latin typeface="Times New Roman" panose="02020603050405020304" pitchFamily="18" charset="0"/>
                <a:cs typeface="Times New Roman" panose="02020603050405020304" pitchFamily="18" charset="0"/>
              </a:rPr>
              <a:t>, namely, matrix multiplication and matrix addition.</a:t>
            </a:r>
          </a:p>
          <a:p>
            <a:pPr algn="just"/>
            <a:r>
              <a:rPr lang="en-IN" i="1" dirty="0">
                <a:effectLst/>
                <a:latin typeface="Times New Roman" panose="02020603050405020304" pitchFamily="18" charset="0"/>
                <a:cs typeface="Times New Roman" panose="02020603050405020304" pitchFamily="18" charset="0"/>
              </a:rPr>
              <a:t>The possibility of parallelizing these processes for all the neurons in a layer with the help of GPU made it possible to train the DL models </a:t>
            </a:r>
            <a:r>
              <a:rPr lang="en-IN" i="1" dirty="0" err="1">
                <a:effectLst/>
                <a:latin typeface="Times New Roman" panose="02020603050405020304" pitchFamily="18" charset="0"/>
                <a:cs typeface="Times New Roman" panose="02020603050405020304" pitchFamily="18" charset="0"/>
              </a:rPr>
              <a:t>inreasonable</a:t>
            </a:r>
            <a:r>
              <a:rPr lang="en-IN" i="1" dirty="0">
                <a:effectLst/>
                <a:latin typeface="Times New Roman" panose="02020603050405020304" pitchFamily="18" charset="0"/>
                <a:cs typeface="Times New Roman" panose="02020603050405020304" pitchFamily="18" charset="0"/>
              </a:rPr>
              <a:t> time.</a:t>
            </a:r>
          </a:p>
          <a:p>
            <a:endParaRPr lang="en-IN" dirty="0">
              <a:effectLst/>
              <a:latin typeface="Helvetica" pitchFamily="2" charset="0"/>
            </a:endParaRPr>
          </a:p>
          <a:p>
            <a:pPr marL="0" indent="0" algn="just">
              <a:buNone/>
            </a:pPr>
            <a:endParaRPr lang="en-IN"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6970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36;p22" descr="Deep_Learning_Icons_R5_PNG.jpg.png">
            <a:extLst>
              <a:ext uri="{FF2B5EF4-FFF2-40B4-BE49-F238E27FC236}">
                <a16:creationId xmlns:a16="http://schemas.microsoft.com/office/drawing/2014/main" id="{0A7599D1-5DF4-8258-40EA-EDD252D08CA3}"/>
              </a:ext>
            </a:extLst>
          </p:cNvPr>
          <p:cNvPicPr preferRelativeResize="0">
            <a:picLocks noGrp="1"/>
          </p:cNvPicPr>
          <p:nvPr>
            <p:ph idx="1"/>
          </p:nvPr>
        </p:nvPicPr>
        <p:blipFill>
          <a:blip r:embed="rId2">
            <a:alphaModFix/>
          </a:blip>
          <a:stretch>
            <a:fillRect/>
          </a:stretch>
        </p:blipFill>
        <p:spPr>
          <a:xfrm>
            <a:off x="467360" y="0"/>
            <a:ext cx="11176000" cy="6624320"/>
          </a:xfrm>
          <a:prstGeom prst="rect">
            <a:avLst/>
          </a:prstGeom>
          <a:noFill/>
          <a:ln>
            <a:noFill/>
          </a:ln>
        </p:spPr>
      </p:pic>
    </p:spTree>
    <p:extLst>
      <p:ext uri="{BB962C8B-B14F-4D97-AF65-F5344CB8AC3E}">
        <p14:creationId xmlns:p14="http://schemas.microsoft.com/office/powerpoint/2010/main" val="2039186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4A1E-E14D-417B-264B-4242F204A0B0}"/>
              </a:ext>
            </a:extLst>
          </p:cNvPr>
          <p:cNvSpPr>
            <a:spLocks noGrp="1"/>
          </p:cNvSpPr>
          <p:nvPr>
            <p:ph type="title"/>
          </p:nvPr>
        </p:nvSpPr>
        <p:spPr>
          <a:xfrm>
            <a:off x="426720" y="365125"/>
            <a:ext cx="10927080" cy="691515"/>
          </a:xfrm>
        </p:spPr>
        <p:txBody>
          <a:bodyPr>
            <a:normAutofit fontScale="90000"/>
          </a:bodyPr>
          <a:lstStyle/>
          <a:p>
            <a:pPr algn="ctr"/>
            <a:r>
              <a:rPr lang="en-IN" dirty="0">
                <a:effectLst/>
                <a:latin typeface="Times New Roman" panose="02020603050405020304" pitchFamily="18" charset="0"/>
                <a:cs typeface="Times New Roman" panose="02020603050405020304" pitchFamily="18" charset="0"/>
              </a:rPr>
              <a:t>Artificial neuron</a:t>
            </a:r>
            <a:endParaRPr lang="en-US" dirty="0"/>
          </a:p>
        </p:txBody>
      </p:sp>
      <p:pic>
        <p:nvPicPr>
          <p:cNvPr id="4" name="Content Placeholder 3">
            <a:extLst>
              <a:ext uri="{FF2B5EF4-FFF2-40B4-BE49-F238E27FC236}">
                <a16:creationId xmlns:a16="http://schemas.microsoft.com/office/drawing/2014/main" id="{34ACA9CB-203D-0E93-AEB0-345B79C557A5}"/>
              </a:ext>
            </a:extLst>
          </p:cNvPr>
          <p:cNvPicPr>
            <a:picLocks noGrp="1" noChangeAspect="1"/>
          </p:cNvPicPr>
          <p:nvPr>
            <p:ph idx="1"/>
          </p:nvPr>
        </p:nvPicPr>
        <p:blipFill>
          <a:blip r:embed="rId2"/>
          <a:stretch>
            <a:fillRect/>
          </a:stretch>
        </p:blipFill>
        <p:spPr>
          <a:xfrm>
            <a:off x="488575" y="2969476"/>
            <a:ext cx="11037406" cy="3016891"/>
          </a:xfrm>
          <a:prstGeom prst="rect">
            <a:avLst/>
          </a:prstGeom>
        </p:spPr>
      </p:pic>
      <p:sp>
        <p:nvSpPr>
          <p:cNvPr id="5" name="TextBox 4">
            <a:extLst>
              <a:ext uri="{FF2B5EF4-FFF2-40B4-BE49-F238E27FC236}">
                <a16:creationId xmlns:a16="http://schemas.microsoft.com/office/drawing/2014/main" id="{5CC4618C-3AE5-0080-0A6F-8AB87F04DB8B}"/>
              </a:ext>
            </a:extLst>
          </p:cNvPr>
          <p:cNvSpPr txBox="1"/>
          <p:nvPr/>
        </p:nvSpPr>
        <p:spPr>
          <a:xfrm>
            <a:off x="629920" y="1056640"/>
            <a:ext cx="10896061" cy="1323439"/>
          </a:xfrm>
          <a:prstGeom prst="rect">
            <a:avLst/>
          </a:prstGeom>
          <a:noFill/>
        </p:spPr>
        <p:txBody>
          <a:bodyPr wrap="square" rtlCol="0">
            <a:spAutoFit/>
          </a:bodyPr>
          <a:lstStyle/>
          <a:p>
            <a:pPr marL="285750" indent="-285750" algn="just">
              <a:buFont typeface="Arial" panose="020B0604020202020204" pitchFamily="34" charset="0"/>
              <a:buChar char="•"/>
            </a:pPr>
            <a:r>
              <a:rPr lang="en-IN" sz="2000" dirty="0">
                <a:effectLst/>
                <a:latin typeface="Times New Roman" panose="02020603050405020304" pitchFamily="18" charset="0"/>
                <a:cs typeface="Times New Roman" panose="02020603050405020304" pitchFamily="18" charset="0"/>
              </a:rPr>
              <a:t>The artificial neuron is</a:t>
            </a:r>
            <a:r>
              <a:rPr lang="en-IN" sz="2000" dirty="0">
                <a:latin typeface="Times New Roman" panose="02020603050405020304" pitchFamily="18" charset="0"/>
                <a:cs typeface="Times New Roman" panose="02020603050405020304" pitchFamily="18" charset="0"/>
              </a:rPr>
              <a:t> </a:t>
            </a:r>
            <a:r>
              <a:rPr lang="en-IN" sz="2000" dirty="0">
                <a:effectLst/>
                <a:latin typeface="Times New Roman" panose="02020603050405020304" pitchFamily="18" charset="0"/>
                <a:cs typeface="Times New Roman" panose="02020603050405020304" pitchFamily="18" charset="0"/>
              </a:rPr>
              <a:t>inspired by the working of biological neurons. </a:t>
            </a:r>
          </a:p>
          <a:p>
            <a:pPr marL="285750" indent="-285750" algn="just">
              <a:buFont typeface="Arial" panose="020B0604020202020204" pitchFamily="34" charset="0"/>
              <a:buChar char="•"/>
            </a:pPr>
            <a:r>
              <a:rPr lang="en-IN" sz="2000" dirty="0">
                <a:effectLst/>
                <a:latin typeface="Times New Roman" panose="02020603050405020304" pitchFamily="18" charset="0"/>
                <a:cs typeface="Times New Roman" panose="02020603050405020304" pitchFamily="18" charset="0"/>
              </a:rPr>
              <a:t>It consists of some inputs connected via weights – Synaptic Connections</a:t>
            </a: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a:t>
            </a:r>
            <a:r>
              <a:rPr lang="en-IN" sz="2000" dirty="0">
                <a:effectLst/>
                <a:latin typeface="Times New Roman" panose="02020603050405020304" pitchFamily="18" charset="0"/>
                <a:cs typeface="Times New Roman" panose="02020603050405020304" pitchFamily="18" charset="0"/>
              </a:rPr>
              <a:t>he weighted sum of all the inputs goes through a processing function – Activation Function and generates a non-linear output</a:t>
            </a:r>
          </a:p>
        </p:txBody>
      </p:sp>
    </p:spTree>
    <p:extLst>
      <p:ext uri="{BB962C8B-B14F-4D97-AF65-F5344CB8AC3E}">
        <p14:creationId xmlns:p14="http://schemas.microsoft.com/office/powerpoint/2010/main" val="2581302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F96ED6-BA5B-EDC6-046A-CE00FADA2CA7}"/>
              </a:ext>
            </a:extLst>
          </p:cNvPr>
          <p:cNvPicPr>
            <a:picLocks noChangeAspect="1"/>
          </p:cNvPicPr>
          <p:nvPr/>
        </p:nvPicPr>
        <p:blipFill rotWithShape="1">
          <a:blip r:embed="rId2"/>
          <a:srcRect b="30847"/>
          <a:stretch/>
        </p:blipFill>
        <p:spPr>
          <a:xfrm>
            <a:off x="641131" y="698017"/>
            <a:ext cx="10583917" cy="5040631"/>
          </a:xfrm>
          <a:prstGeom prst="rect">
            <a:avLst/>
          </a:prstGeom>
        </p:spPr>
      </p:pic>
    </p:spTree>
    <p:extLst>
      <p:ext uri="{BB962C8B-B14F-4D97-AF65-F5344CB8AC3E}">
        <p14:creationId xmlns:p14="http://schemas.microsoft.com/office/powerpoint/2010/main" val="4168497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717768D-475A-E5D2-9EF1-A0D0FDD0FC87}"/>
              </a:ext>
            </a:extLst>
          </p:cNvPr>
          <p:cNvPicPr>
            <a:picLocks noGrp="1" noChangeAspect="1"/>
          </p:cNvPicPr>
          <p:nvPr>
            <p:ph idx="1"/>
          </p:nvPr>
        </p:nvPicPr>
        <p:blipFill>
          <a:blip r:embed="rId2"/>
          <a:stretch>
            <a:fillRect/>
          </a:stretch>
        </p:blipFill>
        <p:spPr>
          <a:xfrm>
            <a:off x="198315" y="1381760"/>
            <a:ext cx="5288085" cy="3788886"/>
          </a:xfrm>
          <a:prstGeom prst="rect">
            <a:avLst/>
          </a:prstGeom>
        </p:spPr>
      </p:pic>
      <p:pic>
        <p:nvPicPr>
          <p:cNvPr id="5" name="Picture 4">
            <a:extLst>
              <a:ext uri="{FF2B5EF4-FFF2-40B4-BE49-F238E27FC236}">
                <a16:creationId xmlns:a16="http://schemas.microsoft.com/office/drawing/2014/main" id="{4A87CBDC-0CD0-AEB8-13BB-9D6FB3C3ED37}"/>
              </a:ext>
            </a:extLst>
          </p:cNvPr>
          <p:cNvPicPr>
            <a:picLocks noChangeAspect="1"/>
          </p:cNvPicPr>
          <p:nvPr/>
        </p:nvPicPr>
        <p:blipFill>
          <a:blip r:embed="rId3"/>
          <a:stretch>
            <a:fillRect/>
          </a:stretch>
        </p:blipFill>
        <p:spPr>
          <a:xfrm>
            <a:off x="5340350" y="878840"/>
            <a:ext cx="6997700" cy="4572000"/>
          </a:xfrm>
          <a:prstGeom prst="rect">
            <a:avLst/>
          </a:prstGeom>
        </p:spPr>
      </p:pic>
      <p:pic>
        <p:nvPicPr>
          <p:cNvPr id="6" name="Picture 5">
            <a:extLst>
              <a:ext uri="{FF2B5EF4-FFF2-40B4-BE49-F238E27FC236}">
                <a16:creationId xmlns:a16="http://schemas.microsoft.com/office/drawing/2014/main" id="{FF1E7B18-48DB-81F1-343D-BBEC624CF6F9}"/>
              </a:ext>
            </a:extLst>
          </p:cNvPr>
          <p:cNvPicPr>
            <a:picLocks noChangeAspect="1"/>
          </p:cNvPicPr>
          <p:nvPr/>
        </p:nvPicPr>
        <p:blipFill>
          <a:blip r:embed="rId4"/>
          <a:stretch>
            <a:fillRect/>
          </a:stretch>
        </p:blipFill>
        <p:spPr>
          <a:xfrm>
            <a:off x="979170" y="561340"/>
            <a:ext cx="2755900" cy="635000"/>
          </a:xfrm>
          <a:prstGeom prst="rect">
            <a:avLst/>
          </a:prstGeom>
        </p:spPr>
      </p:pic>
    </p:spTree>
    <p:extLst>
      <p:ext uri="{BB962C8B-B14F-4D97-AF65-F5344CB8AC3E}">
        <p14:creationId xmlns:p14="http://schemas.microsoft.com/office/powerpoint/2010/main" val="18368763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2585</TotalTime>
  <Words>2840</Words>
  <Application>Microsoft Macintosh PowerPoint</Application>
  <PresentationFormat>Widescreen</PresentationFormat>
  <Paragraphs>216</Paragraphs>
  <Slides>49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Courier New</vt:lpstr>
      <vt:lpstr>Helvetica</vt:lpstr>
      <vt:lpstr>Times New Roman</vt:lpstr>
      <vt:lpstr>Wingdings</vt:lpstr>
      <vt:lpstr>Office Theme</vt:lpstr>
      <vt:lpstr>UNIT - III</vt:lpstr>
      <vt:lpstr>Introduction</vt:lpstr>
      <vt:lpstr>PowerPoint Presentation</vt:lpstr>
      <vt:lpstr>Deep learning in Google Trends from 2004 to April 2018 </vt:lpstr>
      <vt:lpstr>Deep learning—why now?</vt:lpstr>
      <vt:lpstr>PowerPoint Presentation</vt:lpstr>
      <vt:lpstr>Artificial neuron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Autoencoders</vt:lpstr>
      <vt:lpstr>PowerPoint Presentation</vt:lpstr>
      <vt:lpstr>PowerPoint Presentation</vt:lpstr>
      <vt:lpstr>Denoising autoencoders</vt:lpstr>
      <vt:lpstr>Denoising autoencoders</vt:lpstr>
      <vt:lpstr>PowerPoint Presentation</vt:lpstr>
      <vt:lpstr>Autoencoders:  applications</vt:lpstr>
      <vt:lpstr>Autoencoders:  Applications</vt:lpstr>
      <vt:lpstr>Autoencoders:  Applications</vt:lpstr>
      <vt:lpstr>Properties of Autoencoders</vt:lpstr>
      <vt:lpstr>Capacity</vt:lpstr>
      <vt:lpstr>Bottleneck layer (undercomplete)</vt:lpstr>
      <vt:lpstr>Simple bottleneck layer in Keras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 III</dc:title>
  <dc:creator>sherin.shibi sherin.shibi</dc:creator>
  <cp:lastModifiedBy>sherin.shibi sherin.shibi</cp:lastModifiedBy>
  <cp:revision>110</cp:revision>
  <dcterms:created xsi:type="dcterms:W3CDTF">2023-08-16T23:24:54Z</dcterms:created>
  <dcterms:modified xsi:type="dcterms:W3CDTF">2023-12-02T03:31:33Z</dcterms:modified>
</cp:coreProperties>
</file>